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6" r:id="rId4"/>
    <p:sldId id="257" r:id="rId5"/>
    <p:sldId id="258" r:id="rId6"/>
    <p:sldId id="259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2209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972D-A2D8-4E44-92E9-0E14D0E9D8D2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C21D5-DBF0-48F0-929D-EF1F2AAA6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869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972D-A2D8-4E44-92E9-0E14D0E9D8D2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C21D5-DBF0-48F0-929D-EF1F2AAA6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981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972D-A2D8-4E44-92E9-0E14D0E9D8D2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C21D5-DBF0-48F0-929D-EF1F2AAA6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02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972D-A2D8-4E44-92E9-0E14D0E9D8D2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C21D5-DBF0-48F0-929D-EF1F2AAA6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857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972D-A2D8-4E44-92E9-0E14D0E9D8D2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C21D5-DBF0-48F0-929D-EF1F2AAA6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955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972D-A2D8-4E44-92E9-0E14D0E9D8D2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C21D5-DBF0-48F0-929D-EF1F2AAA6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566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972D-A2D8-4E44-92E9-0E14D0E9D8D2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C21D5-DBF0-48F0-929D-EF1F2AAA6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519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972D-A2D8-4E44-92E9-0E14D0E9D8D2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C21D5-DBF0-48F0-929D-EF1F2AAA6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338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972D-A2D8-4E44-92E9-0E14D0E9D8D2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C21D5-DBF0-48F0-929D-EF1F2AAA6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006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972D-A2D8-4E44-92E9-0E14D0E9D8D2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C21D5-DBF0-48F0-929D-EF1F2AAA6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421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972D-A2D8-4E44-92E9-0E14D0E9D8D2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C21D5-DBF0-48F0-929D-EF1F2AAA6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085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6972D-A2D8-4E44-92E9-0E14D0E9D8D2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C21D5-DBF0-48F0-929D-EF1F2AAA6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426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Právní pohled: marginální skupiny pacientů ve zdravotnictví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2400" dirty="0" smtClean="0"/>
          </a:p>
          <a:p>
            <a:pPr marL="0" indent="0" algn="ctr">
              <a:buNone/>
            </a:pPr>
            <a:r>
              <a:rPr lang="cs-CZ" sz="2400" dirty="0" smtClean="0"/>
              <a:t>Výbor pro zdravotnictví Poslanecké sněmovny Parlamentu ČR</a:t>
            </a:r>
          </a:p>
          <a:p>
            <a:pPr marL="0" indent="0" algn="ctr">
              <a:buNone/>
            </a:pPr>
            <a:r>
              <a:rPr lang="cs-CZ" sz="2400" dirty="0" smtClean="0"/>
              <a:t>Kulatý stůl na téma</a:t>
            </a:r>
          </a:p>
          <a:p>
            <a:pPr marL="0" indent="0" algn="ctr">
              <a:buNone/>
            </a:pPr>
            <a:r>
              <a:rPr lang="cs-CZ" b="1" dirty="0" smtClean="0"/>
              <a:t>Den vzácných onemocnění: situace pacientů a možnosti řešení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JUDr. Karel Hlaváček,</a:t>
            </a:r>
          </a:p>
          <a:p>
            <a:pPr marL="0" indent="0" algn="ctr">
              <a:buNone/>
            </a:pPr>
            <a:r>
              <a:rPr lang="cs-CZ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AK Šustek &amp; Co.</a:t>
            </a:r>
            <a:endParaRPr lang="cs-CZ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r>
              <a:rPr lang="cs-CZ" sz="2400" dirty="0" smtClean="0"/>
              <a:t>Praha, 29. 2. 2016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2964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Vzácná onemocnění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vzácná onemocnění jsou vzácná proto, že jejich výskyt je řídký a nejsou tolik vidět, </a:t>
            </a:r>
          </a:p>
          <a:p>
            <a:r>
              <a:rPr lang="cs-CZ" dirty="0" smtClean="0"/>
              <a:t>protože nejsou vidět, pozitivní právo je jaksi míjí </a:t>
            </a:r>
          </a:p>
          <a:p>
            <a:r>
              <a:rPr lang="cs-CZ" dirty="0" smtClean="0"/>
              <a:t>na léčbu právo neklade zvláštní požadavky – skrývá se v obecných oborech a odbornostech</a:t>
            </a:r>
          </a:p>
          <a:p>
            <a:r>
              <a:rPr lang="cs-CZ" dirty="0" smtClean="0"/>
              <a:t>málo pacientů, rozptýlených po zařízeních, omezuje zkušenosti lékařů, omezené zkušenosti mohou paradoxně zvyšovat náklady</a:t>
            </a:r>
          </a:p>
          <a:p>
            <a:r>
              <a:rPr lang="cs-CZ" dirty="0" smtClean="0"/>
              <a:t>opomíjený je často i sociální aspekt těchto onemocnění – mohou vést k vyloučení, ačkoliv by nemusela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1951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Pohled pojištění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sz="2900" dirty="0">
                <a:solidFill>
                  <a:prstClr val="black"/>
                </a:solidFill>
              </a:rPr>
              <a:t>čím víc víme o vzácných onemocněních, tím víc bychom potřebovali zdrojů na jejich </a:t>
            </a:r>
            <a:r>
              <a:rPr lang="cs-CZ" sz="2900" dirty="0" smtClean="0">
                <a:solidFill>
                  <a:prstClr val="black"/>
                </a:solidFill>
              </a:rPr>
              <a:t>léčbu – i když vzácná onemocnění nemusí být ta nejdražší</a:t>
            </a:r>
            <a:endParaRPr lang="cs-CZ" sz="2900" dirty="0">
              <a:solidFill>
                <a:prstClr val="black"/>
              </a:solidFill>
            </a:endParaRPr>
          </a:p>
          <a:p>
            <a:r>
              <a:rPr lang="cs-CZ" dirty="0" smtClean="0"/>
              <a:t>problém zdravotního pojištění: přibývají nová a nová řešení známých zdravotních problémů, původní zůstávají, přibývají nové zdravotní problémy a jejich řešení</a:t>
            </a:r>
          </a:p>
          <a:p>
            <a:r>
              <a:rPr lang="cs-CZ" dirty="0" smtClean="0"/>
              <a:t>to vede k tomu, že docházejí-li peníze, systém se brání úhradě nových postupů, protože neumí opustit úhradu starých, </a:t>
            </a:r>
            <a:r>
              <a:rPr lang="cs-CZ" dirty="0" smtClean="0"/>
              <a:t>a </a:t>
            </a:r>
            <a:r>
              <a:rPr lang="cs-CZ" dirty="0" smtClean="0"/>
              <a:t>nemáme-li dost zdrojů, potřebujeme alespoň potřebnou péči dobře uspořádat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730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</a:t>
            </a:r>
            <a:r>
              <a:rPr lang="cs-CZ" dirty="0" smtClean="0"/>
              <a:t>rganizační vs. institucionální řešení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 smtClean="0"/>
              <a:t>centrová péče podle § 15 odst. 10 </a:t>
            </a:r>
            <a:r>
              <a:rPr lang="cs-CZ" dirty="0" smtClean="0"/>
              <a:t>zákona č. 48/1997 Sb.  – lék se symbolem S/jde o specializované poskytovatele, s nimiž zdravotní pojišťovna uzavře zvláštní smlouvu o úhradě konkrétního léčivého přípravku</a:t>
            </a:r>
          </a:p>
          <a:p>
            <a:endParaRPr lang="cs-CZ" dirty="0" smtClean="0"/>
          </a:p>
          <a:p>
            <a:r>
              <a:rPr lang="cs-CZ" b="1" dirty="0" smtClean="0"/>
              <a:t>centrová péče podle § 112</a:t>
            </a:r>
            <a:r>
              <a:rPr lang="cs-CZ" dirty="0" smtClean="0"/>
              <a:t> zákona č. 372/2011 Sb./jde o centra, jimž statut přiznává Ministerstvo zdravotnictví na závěr procedury podle zákona (vypsání výzvy, přihláška, vyhodnocení, přiznání statutu, obhájení statutu ….)</a:t>
            </a:r>
          </a:p>
          <a:p>
            <a:endParaRPr lang="cs-CZ" dirty="0" smtClean="0"/>
          </a:p>
          <a:p>
            <a:r>
              <a:rPr lang="cs-CZ" b="1" dirty="0" smtClean="0"/>
              <a:t>centrová péče pro účely ERN </a:t>
            </a:r>
            <a:r>
              <a:rPr lang="cs-CZ" dirty="0" smtClean="0"/>
              <a:t>– institucionální nebo organizační?  Sítě by měly zlepšit přístup k diagnostice, léčbě a poskytování vysoce kvalitní zdravotní péče pacientům, jejichž stav vyžaduje zvláštní soustředění zdrojů nebo odborných znalostí, a rovněž by mohly být koordinačním místem pro lékařské vzdělávání a výzkum, šíření informací a hodnocení, zejména pokud jde o vzácná onemocnění.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571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ERN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Směrnice 2011/24/EU </a:t>
            </a:r>
            <a:r>
              <a:rPr lang="cs-CZ" dirty="0" smtClean="0"/>
              <a:t>ze dne 9. března 2011 o uplatňování práv pacientů v přeshraniční zdravotní péči</a:t>
            </a:r>
          </a:p>
          <a:p>
            <a:r>
              <a:rPr lang="cs-CZ" b="1" dirty="0" smtClean="0"/>
              <a:t>Komise podporuje spolupráci členských států </a:t>
            </a:r>
            <a:r>
              <a:rPr lang="cs-CZ" dirty="0" smtClean="0"/>
              <a:t>při rozvoji diagnostických a léčebných kapacit a zejména přitom usiluje o to, aby: </a:t>
            </a:r>
          </a:p>
          <a:p>
            <a:r>
              <a:rPr lang="cs-CZ" dirty="0" smtClean="0"/>
              <a:t>a) </a:t>
            </a:r>
            <a:r>
              <a:rPr lang="cs-CZ" b="1" dirty="0" smtClean="0"/>
              <a:t>zdravotničtí pracovníci věděli o nástrojích</a:t>
            </a:r>
            <a:r>
              <a:rPr lang="cs-CZ" dirty="0" smtClean="0"/>
              <a:t>, jež mají k dispozici na úrovni Unie a které jim pomohou správně diagnostikovat vzácná onemocnění, </a:t>
            </a:r>
            <a:r>
              <a:rPr lang="cs-CZ" b="1" dirty="0" smtClean="0"/>
              <a:t>zejména o databázi Orphanet a o evropských referenčních sítích</a:t>
            </a:r>
            <a:r>
              <a:rPr lang="cs-CZ" dirty="0" smtClean="0"/>
              <a:t>; </a:t>
            </a:r>
          </a:p>
          <a:p>
            <a:r>
              <a:rPr lang="cs-CZ" dirty="0" smtClean="0"/>
              <a:t>b) </a:t>
            </a:r>
            <a:r>
              <a:rPr lang="cs-CZ" b="1" dirty="0" smtClean="0"/>
              <a:t>se pacienti, zdravotničtí pracovníci a subjekty příslušné pro financování zdravotní péče dozvěděli o možnostech</a:t>
            </a:r>
            <a:r>
              <a:rPr lang="cs-CZ" dirty="0" smtClean="0"/>
              <a:t>, které poskytuje nařízení (ES) č. 883/2004, pokud jde o předání pacientů se vzácnými onemocněními do jiných členských států, a to i pro účely diagnózy a léčby, </a:t>
            </a:r>
            <a:r>
              <a:rPr lang="cs-CZ" b="1" dirty="0" smtClean="0"/>
              <a:t>které nejsou k dispozici v členském státě, v němž je pacient pojištěn.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469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Účast v ERN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00200"/>
            <a:ext cx="7416824" cy="4637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294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3096344"/>
          </a:xfrm>
        </p:spPr>
        <p:txBody>
          <a:bodyPr/>
          <a:lstStyle/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Děkuji vám za pozornost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2754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485</Words>
  <Application>Microsoft Office PowerPoint</Application>
  <PresentationFormat>Předvádění na obrazovce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Právní pohled: marginální skupiny pacientů ve zdravotnictví</vt:lpstr>
      <vt:lpstr>Vzácná onemocnění</vt:lpstr>
      <vt:lpstr>Pohled pojištění</vt:lpstr>
      <vt:lpstr>Organizační vs. institucionální řešení </vt:lpstr>
      <vt:lpstr>ERN</vt:lpstr>
      <vt:lpstr>Účast v ERN</vt:lpstr>
      <vt:lpstr>Děkuji vám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HP</dc:creator>
  <cp:lastModifiedBy>HP</cp:lastModifiedBy>
  <cp:revision>11</cp:revision>
  <dcterms:created xsi:type="dcterms:W3CDTF">2016-02-26T08:51:51Z</dcterms:created>
  <dcterms:modified xsi:type="dcterms:W3CDTF">2016-02-29T10:50:40Z</dcterms:modified>
</cp:coreProperties>
</file>