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1"/>
  </p:notesMasterIdLst>
  <p:handoutMasterIdLst>
    <p:handoutMasterId r:id="rId42"/>
  </p:handoutMasterIdLst>
  <p:sldIdLst>
    <p:sldId id="268" r:id="rId2"/>
    <p:sldId id="304" r:id="rId3"/>
    <p:sldId id="256" r:id="rId4"/>
    <p:sldId id="270" r:id="rId5"/>
    <p:sldId id="271" r:id="rId6"/>
    <p:sldId id="272" r:id="rId7"/>
    <p:sldId id="273" r:id="rId8"/>
    <p:sldId id="303" r:id="rId9"/>
    <p:sldId id="288" r:id="rId10"/>
    <p:sldId id="299" r:id="rId11"/>
    <p:sldId id="289" r:id="rId12"/>
    <p:sldId id="300" r:id="rId13"/>
    <p:sldId id="290" r:id="rId14"/>
    <p:sldId id="301" r:id="rId15"/>
    <p:sldId id="302" r:id="rId16"/>
    <p:sldId id="274" r:id="rId17"/>
    <p:sldId id="278" r:id="rId18"/>
    <p:sldId id="275" r:id="rId19"/>
    <p:sldId id="283" r:id="rId20"/>
    <p:sldId id="284" r:id="rId21"/>
    <p:sldId id="285" r:id="rId22"/>
    <p:sldId id="286" r:id="rId23"/>
    <p:sldId id="287" r:id="rId24"/>
    <p:sldId id="276" r:id="rId25"/>
    <p:sldId id="279" r:id="rId26"/>
    <p:sldId id="280" r:id="rId27"/>
    <p:sldId id="281" r:id="rId28"/>
    <p:sldId id="282" r:id="rId29"/>
    <p:sldId id="292" r:id="rId30"/>
    <p:sldId id="295" r:id="rId31"/>
    <p:sldId id="293" r:id="rId32"/>
    <p:sldId id="294" r:id="rId33"/>
    <p:sldId id="277" r:id="rId34"/>
    <p:sldId id="297" r:id="rId35"/>
    <p:sldId id="296" r:id="rId36"/>
    <p:sldId id="305" r:id="rId37"/>
    <p:sldId id="291" r:id="rId38"/>
    <p:sldId id="298" r:id="rId39"/>
    <p:sldId id="269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D0855-E4CE-40AE-BDC8-08F1B284D7A7}" type="datetimeFigureOut">
              <a:rPr lang="cs-CZ" smtClean="0"/>
              <a:t>4.1.2018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7A1F0-8A9A-4BEC-9F5C-3568B8ABC4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9712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5ED8-CCEC-417C-A61B-33AD2F05C192}" type="datetimeFigureOut">
              <a:rPr lang="cs-CZ" smtClean="0"/>
              <a:t>4.1.2018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79C9-615F-48ED-8A45-2A92D466666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9966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79C9-615F-48ED-8A45-2A92D466666D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12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9B74-950C-4477-A723-B3333E30CC51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E28B-FDD0-4C68-8E67-46E54FBA8173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3126-EED0-42CE-A494-0691E480BDA9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6CD5-B409-4C7E-BE08-355B19735D9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5BB-BDE1-4BD9-8128-17218B70D3E6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8A7-8EF6-4E77-B913-E1B456C1D119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DC6F-7DA0-479B-9B78-AED734626973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1356-ED5E-490A-926C-D619A24AF062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92F-4229-4514-8696-A6C707F43289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42FA-02C9-4FA2-B9AC-98EE0B1C6357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CE41D2-C65D-4AC3-A8CA-41424369E69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1BA162-2D3A-418D-909D-F4A7167027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-m-t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ivt.cz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i="1" dirty="0" smtClean="0"/>
              <a:t>Janské </a:t>
            </a:r>
            <a:r>
              <a:rPr lang="cs-CZ" b="1" i="1" dirty="0"/>
              <a:t>Lázně </a:t>
            </a:r>
            <a:r>
              <a:rPr lang="cs-CZ" b="1" i="1" dirty="0" smtClean="0"/>
              <a:t>11. </a:t>
            </a:r>
            <a:r>
              <a:rPr lang="cs-CZ" b="1" i="1" dirty="0"/>
              <a:t>1. 2018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b="1" dirty="0"/>
              <a:t>XII. janskolázeňské symposium </a:t>
            </a:r>
            <a:endParaRPr lang="cs-CZ" dirty="0"/>
          </a:p>
        </p:txBody>
      </p:sp>
      <p:pic>
        <p:nvPicPr>
          <p:cNvPr id="1026" name="Picture 2" descr="D:\CMT\Základní dokumenty\Logo C-M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75706" cy="26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5178272" cy="6559145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DALŠÍ TISKOVINY</a:t>
            </a:r>
          </a:p>
          <a:p>
            <a:pPr marL="0" indent="0">
              <a:buNone/>
            </a:pP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Fyzioterapeutický </a:t>
            </a:r>
            <a:r>
              <a:rPr lang="cs-CZ" dirty="0"/>
              <a:t>program pro pacienty s nemocí </a:t>
            </a:r>
            <a:r>
              <a:rPr lang="cs-CZ" dirty="0" smtClean="0"/>
              <a:t>     C-M-T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7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12</a:t>
            </a:fld>
            <a:endParaRPr lang="cs-CZ" dirty="0"/>
          </a:p>
        </p:txBody>
      </p:sp>
      <p:pic>
        <p:nvPicPr>
          <p:cNvPr id="1028" name="Picture 4" descr="E:\26196900_1601888169904290_1839326221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39100" cy="52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26241018_1601888469904260_167582384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4" y="188640"/>
            <a:ext cx="4489892" cy="58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DALŠÍ TISKOVINY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Informační leták o nemoci C-M-T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7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43" y="0"/>
            <a:ext cx="9314543" cy="6741368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1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19" y="0"/>
            <a:ext cx="9437915" cy="6741368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4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WEB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Dalším </a:t>
            </a:r>
            <a:r>
              <a:rPr lang="cs-CZ" dirty="0"/>
              <a:t>informačním médiem Společnosti C-M-T jsou její webové stránky </a:t>
            </a:r>
            <a:r>
              <a:rPr lang="cs-CZ" u="sng" dirty="0">
                <a:hlinkClick r:id="rId2"/>
              </a:rPr>
              <a:t>www.c-m-t.cz</a:t>
            </a:r>
            <a:r>
              <a:rPr lang="cs-CZ" dirty="0"/>
              <a:t>. Jejich návštěvník zde najde veškeré informace o činnosti Společnosti včetně novinek, informací od lékařů, různých doporučení, pozvánek na akce a další užitečné informace. Jsou zde kontakty na firmy, vyrábějící pomůcky pro tělesně postižené, kompletní právní a sociální servis, tipy na trávení volného času i bezbariérové památky v ČR. Webové stránky podrobně zaznamenávají dlouholetou činnost Společnosti.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0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2440" cy="734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ODBORNÉ SEMINÁŘE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Společnost </a:t>
            </a:r>
            <a:r>
              <a:rPr lang="cs-CZ" dirty="0"/>
              <a:t>pořádá </a:t>
            </a:r>
            <a:r>
              <a:rPr lang="cs-CZ" dirty="0" smtClean="0"/>
              <a:t>odborné semináře, kde </a:t>
            </a:r>
            <a:r>
              <a:rPr lang="cs-CZ" dirty="0"/>
              <a:t>se setkávají členové a příznivci Společnosti, tedy pacienti s nemocí CMT, jejich rodinní příslušníci, lékaři </a:t>
            </a:r>
            <a:r>
              <a:rPr lang="cs-CZ" dirty="0" smtClean="0"/>
              <a:t>a </a:t>
            </a:r>
            <a:r>
              <a:rPr lang="cs-CZ" dirty="0"/>
              <a:t>odborný personál z lázní, ve kterých se seminář koná. </a:t>
            </a:r>
            <a:r>
              <a:rPr lang="cs-CZ" dirty="0" smtClean="0"/>
              <a:t>Semináře </a:t>
            </a:r>
            <a:r>
              <a:rPr lang="cs-CZ" dirty="0"/>
              <a:t>se konaly v lázeňských městech a rehabilitačních ústavech Velké Losiny, Janské Lázně, Karlovy Vary či Klimkovice. Součástí setkání jsou tradičně přednášky zaměřené na nemoc CMT. Účastníci jsou informováni odbornými experty o nejnovějších poznatcích o chorobě </a:t>
            </a:r>
            <a:r>
              <a:rPr lang="cs-CZ" dirty="0" smtClean="0"/>
              <a:t>CMT. </a:t>
            </a:r>
            <a:r>
              <a:rPr lang="cs-CZ" dirty="0"/>
              <a:t>Jsou jim prezentovány i nejnovější pomůcky pro tělesně postižené a též nové farmaceutické výrobky.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475" y="6044322"/>
            <a:ext cx="3970784" cy="8263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Klimkovice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:\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"/>
            <a:ext cx="106188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612576" y="580526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1987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2341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89"/>
            <a:ext cx="9252520" cy="693939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17755" y="0"/>
            <a:ext cx="6995120" cy="826352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Poslanecká sněmovna 2004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"/>
            <a:ext cx="10383728" cy="687922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Losiny 2004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9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21122"/>
            <a:ext cx="9468544" cy="7101408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39952" y="-99392"/>
            <a:ext cx="4906888" cy="7543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Janské Lázně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6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567443"/>
            <a:ext cx="9900592" cy="7425444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612576" y="0"/>
            <a:ext cx="3250704" cy="826352"/>
          </a:xfrm>
        </p:spPr>
        <p:txBody>
          <a:bodyPr/>
          <a:lstStyle/>
          <a:p>
            <a:r>
              <a:rPr lang="cs-CZ" dirty="0" smtClean="0"/>
              <a:t>Praha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REKONDIČNÍ POBYTY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Společnost </a:t>
            </a:r>
            <a:r>
              <a:rPr lang="cs-CZ" dirty="0"/>
              <a:t>C-M-T pořádá </a:t>
            </a:r>
            <a:r>
              <a:rPr lang="cs-CZ" dirty="0" smtClean="0"/>
              <a:t>2x ročně </a:t>
            </a:r>
            <a:r>
              <a:rPr lang="cs-CZ" dirty="0"/>
              <a:t>„rekondiční pobyt“ pro členy a příznivce Společnosti C-M-T a jejich rodinné příslušníky. Během rekondičního pobytu účastníci absolvují rehabilitaci, masáže či různé koupele a navštíví pamětihodnosti v okolí. Jsou informováni o nejnovějších poznatcích o chorobě C-M-T a mají možnost konzultovat své problémy s právníkem a odborníkem v sociální oblasti. Nezanedbatelnou součástí pobytu jsou i sociální aspekty setkání. Účastníci si vyměňují navzájem zkušenosti v rámci zlepšení kvality života při onemocnění CMT. 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1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516216" y="116632"/>
            <a:ext cx="2530624" cy="7543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Lány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4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148064" y="6021288"/>
            <a:ext cx="3826768" cy="7543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Luhačovice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4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916139" cy="6893057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16632"/>
            <a:ext cx="3250704" cy="7543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Třeboň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3"/>
            <a:ext cx="9180512" cy="6885384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998804" y="44624"/>
            <a:ext cx="4114800" cy="898360"/>
          </a:xfrm>
        </p:spPr>
        <p:txBody>
          <a:bodyPr/>
          <a:lstStyle/>
          <a:p>
            <a:r>
              <a:rPr lang="cs-CZ" dirty="0" smtClean="0"/>
              <a:t>Čejkovice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6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ÚČAST NA ODBORNÝCH AKCÍCH</a:t>
            </a:r>
            <a:endParaRPr lang="cs-CZ" sz="1600" b="1" dirty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sz="1500" dirty="0"/>
              <a:t>Č</a:t>
            </a:r>
            <a:r>
              <a:rPr lang="cs-CZ" sz="1500" dirty="0" smtClean="0"/>
              <a:t>eský </a:t>
            </a:r>
            <a:r>
              <a:rPr lang="cs-CZ" sz="1500" dirty="0"/>
              <a:t>a slovenský neurologický sjezd</a:t>
            </a:r>
          </a:p>
          <a:p>
            <a:r>
              <a:rPr lang="cs-CZ" sz="1500" dirty="0"/>
              <a:t>Česko-slovenské dny dětské neurologie</a:t>
            </a:r>
          </a:p>
          <a:p>
            <a:r>
              <a:rPr lang="cs-CZ" sz="1500" dirty="0"/>
              <a:t>Neuromuskulární </a:t>
            </a:r>
            <a:r>
              <a:rPr lang="cs-CZ" sz="1500" dirty="0" smtClean="0"/>
              <a:t>kongres</a:t>
            </a:r>
          </a:p>
          <a:p>
            <a:r>
              <a:rPr lang="cs-CZ" sz="1500" dirty="0" smtClean="0"/>
              <a:t>…</a:t>
            </a:r>
            <a:endParaRPr lang="cs-CZ" sz="1500" dirty="0"/>
          </a:p>
          <a:p>
            <a:endParaRPr lang="cs-CZ" dirty="0" smtClean="0"/>
          </a:p>
          <a:p>
            <a:endParaRPr lang="cs-CZ" sz="1600" dirty="0" smtClean="0"/>
          </a:p>
          <a:p>
            <a:pPr marL="0" indent="0" algn="just">
              <a:buNone/>
            </a:pPr>
            <a:r>
              <a:rPr lang="cs-CZ" sz="1200" i="1" dirty="0" smtClean="0"/>
              <a:t>Předseda </a:t>
            </a:r>
            <a:r>
              <a:rPr lang="cs-CZ" sz="1200" i="1" dirty="0"/>
              <a:t>České neurologické společnosti prof. MUDr. Karel Šonka, </a:t>
            </a:r>
            <a:r>
              <a:rPr lang="cs-CZ" sz="1200" i="1" dirty="0" smtClean="0"/>
              <a:t>Mgr. Michal Šimůnek, MUDr</a:t>
            </a:r>
            <a:r>
              <a:rPr lang="cs-CZ" sz="1200" i="1" dirty="0"/>
              <a:t>. Radim </a:t>
            </a:r>
            <a:r>
              <a:rPr lang="cs-CZ" sz="1200" i="1" dirty="0" smtClean="0"/>
              <a:t>Mazanec </a:t>
            </a:r>
            <a:r>
              <a:rPr lang="cs-CZ" sz="1200" i="1" dirty="0"/>
              <a:t>a předseda Neuromuskulární sekce České neurologické společnosti </a:t>
            </a:r>
            <a:r>
              <a:rPr lang="cs-CZ" sz="1200" i="1" dirty="0" smtClean="0"/>
              <a:t>MUDr</a:t>
            </a:r>
            <a:r>
              <a:rPr lang="cs-CZ" sz="1200" i="1" dirty="0"/>
              <a:t>. Stanislav </a:t>
            </a:r>
            <a:r>
              <a:rPr lang="cs-CZ" sz="1200" i="1" dirty="0" err="1" smtClean="0"/>
              <a:t>Voháňka</a:t>
            </a:r>
            <a:r>
              <a:rPr lang="cs-CZ" sz="1200" i="1" dirty="0" smtClean="0"/>
              <a:t>.</a:t>
            </a:r>
            <a:endParaRPr lang="cs-CZ" sz="1200" i="1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  <p:pic>
        <p:nvPicPr>
          <p:cNvPr id="1027" name="Picture 3" descr="E: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72408" cy="31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Společnost C-M-T, z. s. </a:t>
            </a:r>
            <a:br>
              <a:rPr lang="cs-CZ" b="1" i="1" dirty="0" smtClean="0"/>
            </a:br>
            <a:r>
              <a:rPr lang="cs-CZ" b="1" i="1" dirty="0" smtClean="0"/>
              <a:t>Historie  a současnost</a:t>
            </a:r>
            <a:endParaRPr lang="cs-CZ" b="1" i="1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Mgr. Michal Šimůnek</a:t>
            </a:r>
          </a:p>
          <a:p>
            <a:r>
              <a:rPr lang="cs-CZ" sz="2400" dirty="0" smtClean="0"/>
              <a:t>předseda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20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ČAVO</a:t>
            </a: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dirty="0" smtClean="0"/>
              <a:t>Společnost </a:t>
            </a:r>
            <a:r>
              <a:rPr lang="cs-CZ" dirty="0"/>
              <a:t>C-M-T </a:t>
            </a:r>
            <a:r>
              <a:rPr lang="cs-CZ" dirty="0" smtClean="0"/>
              <a:t>byla v roce 2012 </a:t>
            </a:r>
            <a:r>
              <a:rPr lang="cs-CZ" dirty="0"/>
              <a:t>zakládajícím členem České asociace pro vzácná </a:t>
            </a:r>
            <a:r>
              <a:rPr lang="cs-CZ" dirty="0" smtClean="0"/>
              <a:t>onemocnění. Podporuje </a:t>
            </a:r>
            <a:r>
              <a:rPr lang="cs-CZ" dirty="0"/>
              <a:t>její </a:t>
            </a:r>
            <a:r>
              <a:rPr lang="cs-CZ" dirty="0" smtClean="0"/>
              <a:t>činnost </a:t>
            </a:r>
            <a:r>
              <a:rPr lang="cs-CZ" dirty="0"/>
              <a:t>a výrazně se podílí na jejich </a:t>
            </a:r>
            <a:r>
              <a:rPr lang="cs-CZ" dirty="0" smtClean="0"/>
              <a:t>aktivitách.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  <p:pic>
        <p:nvPicPr>
          <p:cNvPr id="3074" name="Picture 2" descr="E:\02-16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cs-CZ" sz="1600" b="1" dirty="0" smtClean="0"/>
          </a:p>
          <a:p>
            <a:pPr marL="0" indent="0" algn="just">
              <a:buNone/>
            </a:pPr>
            <a:endParaRPr lang="cs-CZ" sz="1600" b="1" dirty="0"/>
          </a:p>
          <a:p>
            <a:pPr marL="0" indent="0" algn="just">
              <a:buNone/>
            </a:pPr>
            <a:r>
              <a:rPr lang="cs-CZ" b="1" dirty="0" smtClean="0"/>
              <a:t>Společnost </a:t>
            </a:r>
            <a:r>
              <a:rPr lang="cs-CZ" b="1" dirty="0"/>
              <a:t>C-M-T </a:t>
            </a:r>
            <a:r>
              <a:rPr lang="cs-CZ" b="1" dirty="0" smtClean="0"/>
              <a:t>v roce 2012 úspěšně iniciovala </a:t>
            </a:r>
            <a:r>
              <a:rPr lang="cs-CZ" b="1" dirty="0"/>
              <a:t>změnu zákona o poskytování dávek osobám se zdravotním postižením, týkající se odstranění odlišného postavení příjemců příspěvku na zakoupení motorového </a:t>
            </a:r>
            <a:r>
              <a:rPr lang="cs-CZ" b="1" dirty="0" smtClean="0"/>
              <a:t>vozidla.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Úspěchy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9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smtClean="0"/>
              <a:t>Společnost C-M-T výrazně přispěla ke změně indikačního </a:t>
            </a:r>
            <a:r>
              <a:rPr lang="cs-CZ" b="1" dirty="0"/>
              <a:t>seznamu ve prospěch pacientů s nemocí CMT </a:t>
            </a:r>
            <a:r>
              <a:rPr lang="cs-CZ" b="1" dirty="0" smtClean="0"/>
              <a:t>, který platí od ledna 2015. Dle tohoto </a:t>
            </a:r>
            <a:r>
              <a:rPr lang="cs-CZ" b="1" dirty="0"/>
              <a:t>nového Indikačního seznamu </a:t>
            </a:r>
            <a:r>
              <a:rPr lang="cs-CZ" b="1" dirty="0" smtClean="0"/>
              <a:t>mají pacienti s nemocí CMT nárok na každoroční  komplexní lázeňskou péči v délce 28 dnů.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Číslo indikace: </a:t>
            </a:r>
            <a:r>
              <a:rPr lang="cs-CZ" b="1" dirty="0" smtClean="0"/>
              <a:t>VI/8 </a:t>
            </a:r>
            <a:r>
              <a:rPr lang="cs-CZ" b="1" dirty="0"/>
              <a:t>Nervosvalová onemocnění primární, sekundární a degenerativní.</a:t>
            </a: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Úspěchy</a:t>
            </a:r>
          </a:p>
        </p:txBody>
      </p:sp>
    </p:spTree>
    <p:extLst>
      <p:ext uri="{BB962C8B-B14F-4D97-AF65-F5344CB8AC3E}">
        <p14:creationId xmlns:p14="http://schemas.microsoft.com/office/powerpoint/2010/main" val="1552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 roce 2013 se Společnost C-M-T výrazně angažovala v záchraně </a:t>
            </a:r>
            <a:r>
              <a:rPr lang="cs-CZ" b="1" dirty="0"/>
              <a:t>Dětské léčebny VESNA v Janských </a:t>
            </a:r>
            <a:r>
              <a:rPr lang="cs-CZ" b="1" dirty="0" smtClean="0"/>
              <a:t>Lázních, resp. českého lázeňství vůbec. </a:t>
            </a:r>
            <a:r>
              <a:rPr lang="cs-CZ" b="1" dirty="0"/>
              <a:t>Předseda Společnosti C-M-T Mgr. Michal Šimůnek zorganizoval dne 01.06.2013 na Kolonádě v Janských Lázních </a:t>
            </a:r>
            <a:r>
              <a:rPr lang="cs-CZ" b="1" dirty="0" smtClean="0"/>
              <a:t>protestní </a:t>
            </a:r>
            <a:r>
              <a:rPr lang="cs-CZ" b="1" dirty="0"/>
              <a:t>shromáždění proti novému Indikačnímu seznamu a likvidační politice Ministerstva zdravotnictví ČR a působil jako mluvčí Krizového štábu lázeňství, jehož členem byla i Společnost C-M-T. </a:t>
            </a:r>
            <a:endParaRPr lang="cs-CZ" b="1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Úspěchy</a:t>
            </a:r>
          </a:p>
        </p:txBody>
      </p:sp>
    </p:spTree>
    <p:extLst>
      <p:ext uri="{BB962C8B-B14F-4D97-AF65-F5344CB8AC3E}">
        <p14:creationId xmlns:p14="http://schemas.microsoft.com/office/powerpoint/2010/main" val="1810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9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081120" cy="6849867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8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b="1" dirty="0" smtClean="0"/>
          </a:p>
          <a:p>
            <a:pPr algn="just"/>
            <a:endParaRPr lang="cs-CZ" b="1" dirty="0"/>
          </a:p>
          <a:p>
            <a:pPr algn="just"/>
            <a:r>
              <a:rPr lang="cs-CZ" b="1" dirty="0" smtClean="0"/>
              <a:t>V </a:t>
            </a:r>
            <a:r>
              <a:rPr lang="cs-CZ" b="1" dirty="0" smtClean="0"/>
              <a:t>roce </a:t>
            </a:r>
            <a:r>
              <a:rPr lang="cs-CZ" b="1" dirty="0"/>
              <a:t>2016 se Společnost C-M-T </a:t>
            </a:r>
            <a:r>
              <a:rPr lang="cs-CZ" b="1" dirty="0" smtClean="0"/>
              <a:t>angažovala i ve snaze, aby Státní </a:t>
            </a:r>
            <a:r>
              <a:rPr lang="cs-CZ" b="1" dirty="0"/>
              <a:t>léčebné lázně Janské Lázně </a:t>
            </a:r>
            <a:r>
              <a:rPr lang="cs-CZ" b="1" dirty="0" smtClean="0"/>
              <a:t>zůstaly i nadále </a:t>
            </a:r>
            <a:r>
              <a:rPr lang="cs-CZ" b="1" dirty="0"/>
              <a:t>v rukou státu. Vláda </a:t>
            </a:r>
            <a:r>
              <a:rPr lang="cs-CZ" b="1" dirty="0" smtClean="0"/>
              <a:t>nakonec podpořila </a:t>
            </a:r>
            <a:r>
              <a:rPr lang="cs-CZ" b="1" dirty="0"/>
              <a:t>návrh ministra zdravotnictví Svatopluka Němečka, aby nebyly privatizovány.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13:59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Úspěchy</a:t>
            </a:r>
          </a:p>
        </p:txBody>
      </p:sp>
    </p:spTree>
    <p:extLst>
      <p:ext uri="{BB962C8B-B14F-4D97-AF65-F5344CB8AC3E}">
        <p14:creationId xmlns:p14="http://schemas.microsoft.com/office/powerpoint/2010/main" val="32098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Předseda Společnosti C-M-T Michal </a:t>
            </a:r>
            <a:r>
              <a:rPr lang="cs-CZ" b="1" dirty="0" smtClean="0"/>
              <a:t>Šimůnek se </a:t>
            </a:r>
            <a:r>
              <a:rPr lang="cs-CZ" b="1" dirty="0"/>
              <a:t>v pondělí 29. května 2017 </a:t>
            </a:r>
            <a:r>
              <a:rPr lang="cs-CZ" b="1" dirty="0" smtClean="0"/>
              <a:t>stal </a:t>
            </a:r>
            <a:r>
              <a:rPr lang="cs-CZ" b="1" dirty="0"/>
              <a:t>prvním laureátem Ceny veřejnosti v rámci udílení Ceny Olgy </a:t>
            </a:r>
            <a:r>
              <a:rPr lang="cs-CZ" b="1" dirty="0" smtClean="0"/>
              <a:t>Havlové.</a:t>
            </a:r>
          </a:p>
          <a:p>
            <a:pPr marL="0" indent="0" algn="just">
              <a:buNone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Úspěchy</a:t>
            </a:r>
          </a:p>
        </p:txBody>
      </p:sp>
      <p:pic>
        <p:nvPicPr>
          <p:cNvPr id="2050" name="Picture 2" descr="E:\18839615_10154637259361245_886387630404646049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738040" cy="316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500" dirty="0"/>
              <a:t>Jedinou podmínkou je, že nakupujete přes internet. </a:t>
            </a:r>
            <a:r>
              <a:rPr lang="cs-CZ" sz="1500" dirty="0" smtClean="0"/>
              <a:t>Pak stačí </a:t>
            </a:r>
            <a:r>
              <a:rPr lang="cs-CZ" sz="1500" dirty="0"/>
              <a:t>udělat 4 jednoduché kroky</a:t>
            </a:r>
            <a:r>
              <a:rPr lang="cs-CZ" sz="1500" dirty="0" smtClean="0"/>
              <a:t>.</a:t>
            </a:r>
          </a:p>
          <a:p>
            <a:pPr marL="0" indent="0" algn="just">
              <a:buNone/>
            </a:pPr>
            <a:endParaRPr lang="cs-CZ" sz="800" dirty="0"/>
          </a:p>
          <a:p>
            <a:pPr marL="457200" lvl="0" indent="-457200" algn="just">
              <a:buFont typeface="+mj-lt"/>
              <a:buAutoNum type="arabicPeriod"/>
            </a:pPr>
            <a:r>
              <a:rPr lang="cs-CZ" sz="1500" dirty="0"/>
              <a:t>Podívejte se na portál </a:t>
            </a:r>
            <a:r>
              <a:rPr lang="cs-CZ" sz="1500" dirty="0">
                <a:hlinkClick r:id="rId2"/>
              </a:rPr>
              <a:t>www.givt.cz</a:t>
            </a:r>
            <a:r>
              <a:rPr lang="cs-CZ" sz="1500" dirty="0"/>
              <a:t>, zda se mezi zde zaregistrovanými obchody nachází e-</a:t>
            </a:r>
            <a:r>
              <a:rPr lang="cs-CZ" sz="1500" dirty="0" err="1"/>
              <a:t>shop</a:t>
            </a:r>
            <a:r>
              <a:rPr lang="cs-CZ" sz="1500" dirty="0"/>
              <a:t>, na kterém se chystáte nakoupit.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sz="1500" dirty="0"/>
              <a:t>Pokud ano, klikněte na něj a tím se jeho název objeví v políčku </a:t>
            </a:r>
            <a:r>
              <a:rPr lang="cs-CZ" sz="1500" i="1" dirty="0"/>
              <a:t>„Nákupem na“</a:t>
            </a:r>
            <a:r>
              <a:rPr lang="cs-CZ" sz="1500" dirty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sz="1500" dirty="0"/>
              <a:t>Nyní klikněte na políčko „přispívám na“ a z nabídnutých organizací </a:t>
            </a:r>
            <a:r>
              <a:rPr lang="cs-CZ" sz="1500" dirty="0" smtClean="0"/>
              <a:t>vyberte </a:t>
            </a:r>
            <a:r>
              <a:rPr lang="cs-CZ" sz="1500" b="1" dirty="0" smtClean="0"/>
              <a:t>Společnost </a:t>
            </a:r>
            <a:r>
              <a:rPr lang="cs-CZ" sz="1500" b="1" dirty="0"/>
              <a:t>C-M-T</a:t>
            </a:r>
            <a:r>
              <a:rPr lang="cs-CZ" sz="1500" dirty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sz="1500" dirty="0"/>
              <a:t>Zbývá už jen odkliknout </a:t>
            </a:r>
            <a:r>
              <a:rPr lang="cs-CZ" sz="1500" i="1" dirty="0"/>
              <a:t>„Zahájit nákup“</a:t>
            </a:r>
            <a:r>
              <a:rPr lang="cs-CZ" sz="1500" dirty="0"/>
              <a:t>.</a:t>
            </a:r>
          </a:p>
          <a:p>
            <a:pPr marL="0" indent="0">
              <a:buNone/>
            </a:pPr>
            <a:endParaRPr lang="cs-CZ" sz="800" dirty="0" smtClean="0"/>
          </a:p>
          <a:p>
            <a:pPr marL="0" indent="0" algn="just">
              <a:buNone/>
            </a:pPr>
            <a:r>
              <a:rPr lang="cs-CZ" sz="1500" dirty="0" smtClean="0"/>
              <a:t>Tím </a:t>
            </a:r>
            <a:r>
              <a:rPr lang="cs-CZ" sz="1500" dirty="0"/>
              <a:t>se dostanete do vámi zvoleného e-</a:t>
            </a:r>
            <a:r>
              <a:rPr lang="cs-CZ" sz="1500" dirty="0" err="1"/>
              <a:t>shopu</a:t>
            </a:r>
            <a:r>
              <a:rPr lang="cs-CZ" sz="1500" dirty="0"/>
              <a:t> a zde již pokračujete v nákupu, jak jste </a:t>
            </a:r>
            <a:r>
              <a:rPr lang="cs-CZ" sz="1500" dirty="0" smtClean="0"/>
              <a:t>zvyklí. Po </a:t>
            </a:r>
            <a:r>
              <a:rPr lang="cs-CZ" sz="1500" dirty="0"/>
              <a:t>jeho skončení provozovatel e-</a:t>
            </a:r>
            <a:r>
              <a:rPr lang="cs-CZ" sz="1500" dirty="0" err="1"/>
              <a:t>shopu</a:t>
            </a:r>
            <a:r>
              <a:rPr lang="cs-CZ" sz="1500" dirty="0"/>
              <a:t> pošle předem dané procento ze zaplacené částky provozovateli portálu GIVT.cz, který jej pak po odečtení provize převede na účet Společnosti C-M-T</a:t>
            </a:r>
            <a:r>
              <a:rPr lang="cs-CZ" sz="1500" dirty="0" smtClean="0"/>
              <a:t>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podpořit Společnost C-M-T, aniž by Vás to stálo jedinou </a:t>
            </a:r>
            <a:r>
              <a:rPr lang="cs-CZ" b="1" dirty="0" smtClean="0"/>
              <a:t>korunu?</a:t>
            </a:r>
            <a:endParaRPr lang="cs-CZ" dirty="0"/>
          </a:p>
        </p:txBody>
      </p:sp>
      <p:pic>
        <p:nvPicPr>
          <p:cNvPr id="4098" name="Picture 2" descr="E:\OBRÁZE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7284"/>
            <a:ext cx="7128792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 smtClean="0"/>
              <a:t>Děkuji za pozornost!</a:t>
            </a:r>
            <a:endParaRPr lang="cs-CZ" sz="66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6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Společnost </a:t>
            </a:r>
            <a:r>
              <a:rPr lang="cs-CZ" dirty="0" smtClean="0"/>
              <a:t>C-M-T je korporací </a:t>
            </a:r>
            <a:r>
              <a:rPr lang="cs-CZ" dirty="0"/>
              <a:t>dle zákona č. 89/2013 Sb., občanský zákoník. Spolek je zapsán ve spolkovém rejstříku, vedeném Městským soudem v Praze, v oddílu L, vložka 10085.</a:t>
            </a:r>
          </a:p>
          <a:p>
            <a:pPr algn="just"/>
            <a:r>
              <a:rPr lang="cs-CZ" dirty="0"/>
              <a:t>Společnost C-M-T působí v rámci celé České republiky a jejími členy jsou osoby s dědičnou </a:t>
            </a:r>
            <a:r>
              <a:rPr lang="cs-CZ" dirty="0" smtClean="0"/>
              <a:t>neuropatií Charcot-Marie-Tooth </a:t>
            </a:r>
            <a:r>
              <a:rPr lang="cs-CZ" dirty="0"/>
              <a:t>(CMT</a:t>
            </a:r>
            <a:r>
              <a:rPr lang="cs-CZ" dirty="0" smtClean="0"/>
              <a:t>). </a:t>
            </a:r>
          </a:p>
          <a:p>
            <a:pPr algn="just"/>
            <a:r>
              <a:rPr lang="cs-CZ" dirty="0" smtClean="0"/>
              <a:t>Společnost </a:t>
            </a:r>
            <a:r>
              <a:rPr lang="cs-CZ" dirty="0"/>
              <a:t>C-M-T vznikla v červnu </a:t>
            </a:r>
            <a:r>
              <a:rPr lang="cs-CZ" dirty="0" smtClean="0"/>
              <a:t>1999, </a:t>
            </a:r>
            <a:r>
              <a:rPr lang="cs-CZ" dirty="0"/>
              <a:t>má celostátní </a:t>
            </a:r>
            <a:r>
              <a:rPr lang="cs-CZ" dirty="0" smtClean="0"/>
              <a:t>působnost a v</a:t>
            </a:r>
            <a:r>
              <a:rPr lang="cs-CZ" dirty="0"/>
              <a:t> současné době </a:t>
            </a:r>
            <a:r>
              <a:rPr lang="cs-CZ" dirty="0" smtClean="0"/>
              <a:t>čítá </a:t>
            </a:r>
            <a:r>
              <a:rPr lang="cs-CZ" dirty="0"/>
              <a:t>kolem 200 členů. </a:t>
            </a:r>
          </a:p>
          <a:p>
            <a:pPr algn="just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Kdo jsme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95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Cílem </a:t>
            </a:r>
            <a:r>
              <a:rPr lang="cs-CZ" dirty="0"/>
              <a:t>činnosti Společnosti je obhajoba, prosazování a naplňování zájmů a potřeb zdravotně postižených osob s onemocněním Charcot - Marie - Tooth </a:t>
            </a:r>
            <a:r>
              <a:rPr lang="cs-CZ" dirty="0" smtClean="0"/>
              <a:t>v </a:t>
            </a:r>
            <a:r>
              <a:rPr lang="cs-CZ" dirty="0"/>
              <a:t>součinnosti s orgány státní správy a samosprávy v ČR i mezinárodními institucemi.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Společnost zejména</a:t>
            </a:r>
            <a:r>
              <a:rPr lang="cs-CZ" dirty="0" smtClean="0"/>
              <a:t>:</a:t>
            </a:r>
          </a:p>
          <a:p>
            <a:pPr marL="0" indent="0" algn="just">
              <a:buNone/>
            </a:pPr>
            <a:endParaRPr lang="cs-CZ" dirty="0"/>
          </a:p>
          <a:p>
            <a:pPr lvl="0" algn="just"/>
            <a:r>
              <a:rPr lang="cs-CZ" dirty="0"/>
              <a:t>zlepšuje informovanost rodin, odborné i laické veřejnosti o problematice CMT,</a:t>
            </a:r>
          </a:p>
          <a:p>
            <a:pPr lvl="0" algn="just"/>
            <a:r>
              <a:rPr lang="cs-CZ" dirty="0"/>
              <a:t>pořádá konference, semináře a edukačně - rekondiční pobyty osob s onemocněním CMT, jejich rodin a přátel, </a:t>
            </a:r>
          </a:p>
          <a:p>
            <a:pPr lvl="0" algn="just"/>
            <a:r>
              <a:rPr lang="cs-CZ" dirty="0"/>
              <a:t>vydává periodické i neperiodické publikace, týkající se onemocnění CMT nebo činnosti Společnosti,</a:t>
            </a:r>
          </a:p>
          <a:p>
            <a:pPr lvl="0" algn="just"/>
            <a:r>
              <a:rPr lang="cs-CZ" dirty="0" smtClean="0"/>
              <a:t>spolupracuje </a:t>
            </a:r>
            <a:r>
              <a:rPr lang="cs-CZ" dirty="0"/>
              <a:t>s lékaři a dalšími odbornými pracovníky ve zdravotnictví a sociální oblasti, </a:t>
            </a:r>
          </a:p>
          <a:p>
            <a:pPr lvl="0" algn="just"/>
            <a:r>
              <a:rPr lang="cs-CZ" dirty="0" smtClean="0"/>
              <a:t>navrhuje </a:t>
            </a:r>
            <a:r>
              <a:rPr lang="cs-CZ" dirty="0"/>
              <a:t>orgánům státní správy a samosprávy potřebná legislativní či jiná opatření ve prospěch osob se zdravotním </a:t>
            </a:r>
            <a:r>
              <a:rPr lang="cs-CZ" dirty="0" smtClean="0"/>
              <a:t>postižením.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9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BULLETIN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Pro </a:t>
            </a:r>
            <a:r>
              <a:rPr lang="cs-CZ" dirty="0"/>
              <a:t>své členy a odbornou veřejnost vydává Společnost C-M-T čtvrtletně informační zpravodaj - Bulletin Společnosti C-M-T. Časopis podává svým čtenářům veškeré informace o činnosti Společnosti včetně novinek, informací od lékařů, různá doporučení, pozvánky na akce a další užitečné informace. Je zde místo i pro presentaci literární činnosti členů Společnosti. </a:t>
            </a: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7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E:\26654617_10209158705079781_1977520312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115" y="-5118"/>
            <a:ext cx="9819115" cy="6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DALŠÍ TISKOVINY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Sborníky</a:t>
            </a:r>
          </a:p>
          <a:p>
            <a:pPr marL="0" indent="0">
              <a:buNone/>
            </a:pP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 </a:t>
            </a:r>
            <a:r>
              <a:rPr lang="cs-CZ" dirty="0"/>
              <a:t>všech aspektech chorob </a:t>
            </a:r>
            <a:r>
              <a:rPr lang="cs-CZ" dirty="0" err="1" smtClean="0"/>
              <a:t>Charcot</a:t>
            </a:r>
            <a:r>
              <a:rPr lang="cs-CZ" dirty="0" smtClean="0"/>
              <a:t>-Marie-</a:t>
            </a:r>
            <a:r>
              <a:rPr lang="cs-CZ" dirty="0" err="1" smtClean="0"/>
              <a:t>Tooth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(Senát 2000)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Nové </a:t>
            </a:r>
            <a:r>
              <a:rPr lang="cs-CZ" dirty="0"/>
              <a:t>objevy u dědičné neuropatie </a:t>
            </a:r>
            <a:r>
              <a:rPr lang="cs-CZ" dirty="0" err="1"/>
              <a:t>Charcot</a:t>
            </a:r>
            <a:r>
              <a:rPr lang="cs-CZ" dirty="0"/>
              <a:t>-Marie-</a:t>
            </a:r>
            <a:r>
              <a:rPr lang="cs-CZ" dirty="0" err="1"/>
              <a:t>Tooth</a:t>
            </a:r>
            <a:r>
              <a:rPr lang="cs-CZ" dirty="0"/>
              <a:t> a možnosti její </a:t>
            </a:r>
            <a:r>
              <a:rPr lang="cs-CZ" dirty="0" smtClean="0"/>
              <a:t>léčby </a:t>
            </a:r>
            <a:r>
              <a:rPr lang="cs-CZ" dirty="0" smtClean="0">
                <a:solidFill>
                  <a:schemeClr val="tx1"/>
                </a:solidFill>
              </a:rPr>
              <a:t>(Poslanecká sněmovna 2004)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186-25B3-48FD-9230-E8BB65BE8945}" type="datetime8">
              <a:rPr lang="cs-CZ" smtClean="0"/>
              <a:t>4.1.2018 13:58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A162-2D3A-418D-909D-F4A716702791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812</Words>
  <Application>Microsoft Office PowerPoint</Application>
  <PresentationFormat>Předvádění na obrazovce (4:3)</PresentationFormat>
  <Paragraphs>188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Vlnění</vt:lpstr>
      <vt:lpstr> XII. janskolázeňské symposium </vt:lpstr>
      <vt:lpstr>Prezentace aplikace PowerPoint</vt:lpstr>
      <vt:lpstr>Společnost C-M-T, z. s.  Historie  a současnost</vt:lpstr>
      <vt:lpstr>Kdo jsme</vt:lpstr>
      <vt:lpstr>Cíle Společnosti </vt:lpstr>
      <vt:lpstr>Cíle Společnosti </vt:lpstr>
      <vt:lpstr>Činnost Společnosti </vt:lpstr>
      <vt:lpstr>Prezentace aplikace PowerPoint</vt:lpstr>
      <vt:lpstr>Činnost Společnosti </vt:lpstr>
      <vt:lpstr>Prezentace aplikace PowerPoint</vt:lpstr>
      <vt:lpstr>Činnost Společnosti </vt:lpstr>
      <vt:lpstr>Prezentace aplikace PowerPoint</vt:lpstr>
      <vt:lpstr>Činnost Společnosti </vt:lpstr>
      <vt:lpstr>Prezentace aplikace PowerPoint</vt:lpstr>
      <vt:lpstr>Prezentace aplikace PowerPoint</vt:lpstr>
      <vt:lpstr>Činnost Společnosti </vt:lpstr>
      <vt:lpstr>Prezentace aplikace PowerPoint</vt:lpstr>
      <vt:lpstr>Činnost Společnosti </vt:lpstr>
      <vt:lpstr>Klimkovice 2003</vt:lpstr>
      <vt:lpstr>Poslanecká sněmovna 2004</vt:lpstr>
      <vt:lpstr>Velké Losiny 2004</vt:lpstr>
      <vt:lpstr>Janské Lázně 2010</vt:lpstr>
      <vt:lpstr>Praha 2014</vt:lpstr>
      <vt:lpstr>Činnost Společnosti </vt:lpstr>
      <vt:lpstr>Lány 2016</vt:lpstr>
      <vt:lpstr>Luhačovice 2016</vt:lpstr>
      <vt:lpstr>Třeboň 2017</vt:lpstr>
      <vt:lpstr>Čejkovice 2017</vt:lpstr>
      <vt:lpstr>Činnost Společnosti </vt:lpstr>
      <vt:lpstr>Činnost Společnosti </vt:lpstr>
      <vt:lpstr>Úspěchy</vt:lpstr>
      <vt:lpstr>Úspěchy</vt:lpstr>
      <vt:lpstr>Úspěchy</vt:lpstr>
      <vt:lpstr>Prezentace aplikace PowerPoint</vt:lpstr>
      <vt:lpstr>Prezentace aplikace PowerPoint</vt:lpstr>
      <vt:lpstr>Úspěchy</vt:lpstr>
      <vt:lpstr>Úspěchy</vt:lpstr>
      <vt:lpstr>Jak podpořit Společnost C-M-T, aniž by Vás to stálo jedinou korunu?</vt:lpstr>
      <vt:lpstr>Prezentace aplikace PowerPoint</vt:lpstr>
    </vt:vector>
  </TitlesOfParts>
  <Company>FINet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§ 156 daňového řádu</dc:title>
  <dc:creator>Šimůnek Michal Mgr.</dc:creator>
  <cp:lastModifiedBy>Michal</cp:lastModifiedBy>
  <cp:revision>61</cp:revision>
  <dcterms:created xsi:type="dcterms:W3CDTF">2014-01-06T12:45:41Z</dcterms:created>
  <dcterms:modified xsi:type="dcterms:W3CDTF">2018-01-04T12:59:52Z</dcterms:modified>
</cp:coreProperties>
</file>