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1" r:id="rId6"/>
    <p:sldId id="263" r:id="rId7"/>
    <p:sldId id="264" r:id="rId8"/>
    <p:sldId id="267" r:id="rId9"/>
    <p:sldId id="268" r:id="rId10"/>
    <p:sldId id="273" r:id="rId11"/>
    <p:sldId id="270" r:id="rId12"/>
    <p:sldId id="265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F9B0-45F2-4623-8F55-889709393DCC}" type="datetimeFigureOut">
              <a:rPr lang="cs-CZ" smtClean="0"/>
              <a:pPr/>
              <a:t>8.9.2020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5CD7-D1F6-4552-8BD9-09B53B4068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F9B0-45F2-4623-8F55-889709393DCC}" type="datetimeFigureOut">
              <a:rPr lang="cs-CZ" smtClean="0"/>
              <a:pPr/>
              <a:t>8.9.2020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5CD7-D1F6-4552-8BD9-09B53B4068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F9B0-45F2-4623-8F55-889709393DCC}" type="datetimeFigureOut">
              <a:rPr lang="cs-CZ" smtClean="0"/>
              <a:pPr/>
              <a:t>8.9.2020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5CD7-D1F6-4552-8BD9-09B53B4068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F9B0-45F2-4623-8F55-889709393DCC}" type="datetimeFigureOut">
              <a:rPr lang="cs-CZ" smtClean="0"/>
              <a:pPr/>
              <a:t>8.9.2020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5CD7-D1F6-4552-8BD9-09B53B4068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F9B0-45F2-4623-8F55-889709393DCC}" type="datetimeFigureOut">
              <a:rPr lang="cs-CZ" smtClean="0"/>
              <a:pPr/>
              <a:t>8.9.2020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5CD7-D1F6-4552-8BD9-09B53B4068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F9B0-45F2-4623-8F55-889709393DCC}" type="datetimeFigureOut">
              <a:rPr lang="cs-CZ" smtClean="0"/>
              <a:pPr/>
              <a:t>8.9.2020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5CD7-D1F6-4552-8BD9-09B53B4068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F9B0-45F2-4623-8F55-889709393DCC}" type="datetimeFigureOut">
              <a:rPr lang="cs-CZ" smtClean="0"/>
              <a:pPr/>
              <a:t>8.9.2020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5CD7-D1F6-4552-8BD9-09B53B4068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F9B0-45F2-4623-8F55-889709393DCC}" type="datetimeFigureOut">
              <a:rPr lang="cs-CZ" smtClean="0"/>
              <a:pPr/>
              <a:t>8.9.2020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5CD7-D1F6-4552-8BD9-09B53B4068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F9B0-45F2-4623-8F55-889709393DCC}" type="datetimeFigureOut">
              <a:rPr lang="cs-CZ" smtClean="0"/>
              <a:pPr/>
              <a:t>8.9.2020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5CD7-D1F6-4552-8BD9-09B53B4068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F9B0-45F2-4623-8F55-889709393DCC}" type="datetimeFigureOut">
              <a:rPr lang="cs-CZ" smtClean="0"/>
              <a:pPr/>
              <a:t>8.9.2020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5CD7-D1F6-4552-8BD9-09B53B4068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F9B0-45F2-4623-8F55-889709393DCC}" type="datetimeFigureOut">
              <a:rPr lang="cs-CZ" smtClean="0"/>
              <a:pPr/>
              <a:t>8.9.2020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5CD7-D1F6-4552-8BD9-09B53B4068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7F9B0-45F2-4623-8F55-889709393DCC}" type="datetimeFigureOut">
              <a:rPr lang="cs-CZ" smtClean="0"/>
              <a:pPr/>
              <a:t>8.9.2020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E5CD7-D1F6-4552-8BD9-09B53B40689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1124744"/>
            <a:ext cx="8784976" cy="1470025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Hereditární neuropatie</a:t>
            </a:r>
            <a:br>
              <a:rPr lang="cs-CZ" sz="4000" dirty="0" smtClean="0">
                <a:latin typeface="Arial" pitchFamily="34" charset="0"/>
                <a:cs typeface="Arial" pitchFamily="34" charset="0"/>
              </a:rPr>
            </a:br>
            <a:r>
              <a:rPr lang="cs-CZ" sz="3200" dirty="0" err="1" smtClean="0">
                <a:latin typeface="Arial" pitchFamily="34" charset="0"/>
                <a:cs typeface="Arial" pitchFamily="34" charset="0"/>
              </a:rPr>
              <a:t>neurogenetický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 a terapeutický update</a:t>
            </a: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odnadpis 3"/>
          <p:cNvSpPr txBox="1">
            <a:spLocks noGrp="1"/>
          </p:cNvSpPr>
          <p:nvPr>
            <p:ph type="subTitle" idx="1"/>
          </p:nvPr>
        </p:nvSpPr>
        <p:spPr>
          <a:xfrm>
            <a:off x="179512" y="3284984"/>
            <a:ext cx="8783878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R.Mazanec</a:t>
            </a:r>
            <a:r>
              <a:rPr lang="cs-CZ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cs-CZ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cs-CZ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Mensová</a:t>
            </a:r>
            <a:r>
              <a:rPr lang="cs-CZ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cs-CZ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cs-CZ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Potočková</a:t>
            </a:r>
            <a:r>
              <a:rPr lang="cs-CZ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D.Baumgartner</a:t>
            </a:r>
            <a:endParaRPr lang="cs-CZ" sz="2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Neuromuskulární centrum  2.LFUK a FN Motol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54C614ED-B530-4746-8A63-E8945B5C1C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3655" t="8859" r="31011" b="24771"/>
          <a:stretch/>
        </p:blipFill>
        <p:spPr>
          <a:xfrm>
            <a:off x="7452320" y="5013176"/>
            <a:ext cx="1691680" cy="17874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" y="4941168"/>
            <a:ext cx="1899659" cy="18996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Podpora </a:t>
            </a:r>
            <a:r>
              <a:rPr lang="cs-CZ" sz="3600" dirty="0" err="1" smtClean="0"/>
              <a:t>axonální</a:t>
            </a:r>
            <a:r>
              <a:rPr lang="cs-CZ" sz="3600" dirty="0" smtClean="0"/>
              <a:t> regenerace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dirty="0" smtClean="0"/>
              <a:t>AAV1.NT3 gene - </a:t>
            </a:r>
            <a:r>
              <a:rPr lang="cs-CZ" dirty="0" err="1" smtClean="0"/>
              <a:t>neurotrophin</a:t>
            </a:r>
            <a:r>
              <a:rPr lang="cs-CZ" dirty="0" smtClean="0"/>
              <a:t> 3 – CMT1A </a:t>
            </a:r>
            <a:r>
              <a:rPr lang="cs-CZ" dirty="0" err="1" smtClean="0"/>
              <a:t>Trembler</a:t>
            </a:r>
            <a:r>
              <a:rPr lang="cs-CZ" dirty="0" smtClean="0"/>
              <a:t> </a:t>
            </a:r>
            <a:r>
              <a:rPr lang="cs-CZ" dirty="0" err="1" smtClean="0"/>
              <a:t>mice</a:t>
            </a:r>
            <a:endParaRPr lang="cs-CZ" dirty="0" smtClean="0"/>
          </a:p>
          <a:p>
            <a:r>
              <a:rPr lang="cs-CZ" dirty="0" smtClean="0"/>
              <a:t>fáze I/</a:t>
            </a:r>
            <a:r>
              <a:rPr lang="cs-CZ" dirty="0" err="1" smtClean="0"/>
              <a:t>IIa</a:t>
            </a:r>
            <a:endParaRPr lang="cs-CZ" dirty="0" smtClean="0"/>
          </a:p>
          <a:p>
            <a:r>
              <a:rPr lang="cs-CZ" dirty="0" smtClean="0"/>
              <a:t>nejde o genovou manipulaci-může se využít i jiných PN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3645024"/>
            <a:ext cx="3600400" cy="241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645024"/>
            <a:ext cx="568001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516216" y="6309320"/>
            <a:ext cx="2276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Sahenk</a:t>
            </a:r>
            <a:r>
              <a:rPr lang="cs-CZ" dirty="0" smtClean="0"/>
              <a:t> Z, </a:t>
            </a:r>
            <a:r>
              <a:rPr lang="cs-CZ" dirty="0" err="1" smtClean="0"/>
              <a:t>Ozes</a:t>
            </a:r>
            <a:r>
              <a:rPr lang="cs-CZ" dirty="0" smtClean="0"/>
              <a:t> B 2020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Klinické  hodnocení  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2852936"/>
            <a:ext cx="65487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Assessing Long Term Safety and Tolerability of PXT3003 in Patients </a:t>
            </a:r>
            <a:endParaRPr lang="cs-CZ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With Charcot-Marie-Tooth Disease Type 1A (PLEO-CMT-FU</a:t>
            </a:r>
            <a:r>
              <a:rPr lang="en-US" b="1" dirty="0" smtClean="0"/>
              <a:t>)</a:t>
            </a:r>
            <a:endParaRPr lang="cs-CZ" b="1" dirty="0" smtClean="0"/>
          </a:p>
          <a:p>
            <a:r>
              <a:rPr lang="cs-CZ" dirty="0" smtClean="0"/>
              <a:t>Fixní dávka trojkombinace-</a:t>
            </a:r>
            <a:r>
              <a:rPr lang="cs-CZ" dirty="0" err="1" smtClean="0"/>
              <a:t>baclofen</a:t>
            </a:r>
            <a:r>
              <a:rPr lang="cs-CZ" dirty="0" smtClean="0"/>
              <a:t> + </a:t>
            </a:r>
            <a:r>
              <a:rPr lang="cs-CZ" dirty="0" err="1" smtClean="0"/>
              <a:t>naltrexon</a:t>
            </a:r>
            <a:r>
              <a:rPr lang="cs-CZ" dirty="0" smtClean="0"/>
              <a:t>+</a:t>
            </a:r>
            <a:r>
              <a:rPr lang="cs-CZ" dirty="0" err="1" smtClean="0"/>
              <a:t>sorbitol</a:t>
            </a:r>
            <a:r>
              <a:rPr lang="cs-CZ" dirty="0" smtClean="0"/>
              <a:t> – 15 M</a:t>
            </a:r>
            <a:endParaRPr lang="en-US" dirty="0" smtClean="0"/>
          </a:p>
          <a:p>
            <a:r>
              <a:rPr lang="cs-CZ" dirty="0" err="1" smtClean="0"/>
              <a:t>ClinicalTrials.gov</a:t>
            </a:r>
            <a:r>
              <a:rPr lang="cs-CZ" dirty="0" smtClean="0"/>
              <a:t> </a:t>
            </a:r>
            <a:r>
              <a:rPr lang="cs-CZ" dirty="0" err="1" smtClean="0"/>
              <a:t>Identifier</a:t>
            </a:r>
            <a:r>
              <a:rPr lang="cs-CZ" dirty="0" smtClean="0"/>
              <a:t>: NCT03023540 - probíhá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4365104"/>
            <a:ext cx="62338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Study of ACE-083 in Patients With Charcot-Marie-Tooth Disease</a:t>
            </a:r>
            <a:endParaRPr lang="cs-CZ" b="1" dirty="0" smtClean="0">
              <a:solidFill>
                <a:srgbClr val="0000FF"/>
              </a:solidFill>
            </a:endParaRPr>
          </a:p>
          <a:p>
            <a:r>
              <a:rPr lang="cs-CZ" dirty="0" smtClean="0"/>
              <a:t>Inhibitor </a:t>
            </a:r>
            <a:r>
              <a:rPr lang="cs-CZ" dirty="0" err="1" smtClean="0"/>
              <a:t>myostatinu</a:t>
            </a:r>
            <a:r>
              <a:rPr lang="cs-CZ" dirty="0" smtClean="0"/>
              <a:t> – aplikace i.m. do m.</a:t>
            </a:r>
            <a:r>
              <a:rPr lang="cs-CZ" dirty="0" err="1" smtClean="0"/>
              <a:t>tibialis</a:t>
            </a:r>
            <a:r>
              <a:rPr lang="cs-CZ" dirty="0" smtClean="0"/>
              <a:t> </a:t>
            </a:r>
            <a:r>
              <a:rPr lang="cs-CZ" dirty="0" err="1" smtClean="0"/>
              <a:t>anterior</a:t>
            </a:r>
            <a:endParaRPr lang="en-US" dirty="0" smtClean="0"/>
          </a:p>
          <a:p>
            <a:r>
              <a:rPr lang="cs-CZ" dirty="0" err="1" smtClean="0"/>
              <a:t>ClinicalTrials.gov</a:t>
            </a:r>
            <a:r>
              <a:rPr lang="cs-CZ" dirty="0" smtClean="0"/>
              <a:t> </a:t>
            </a:r>
            <a:r>
              <a:rPr lang="cs-CZ" dirty="0" err="1" smtClean="0"/>
              <a:t>Identifier</a:t>
            </a:r>
            <a:r>
              <a:rPr lang="cs-CZ" dirty="0" smtClean="0"/>
              <a:t>: NCT03124459 – ukončena předčasně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1560" y="5589240"/>
            <a:ext cx="6060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Mexiletine</a:t>
            </a:r>
            <a:r>
              <a:rPr lang="en-US" b="1" dirty="0" smtClean="0">
                <a:solidFill>
                  <a:srgbClr val="0000FF"/>
                </a:solidFill>
              </a:rPr>
              <a:t> for Muscle Cramps in Charcot Marie Tooth Disease</a:t>
            </a:r>
          </a:p>
          <a:p>
            <a:r>
              <a:rPr lang="cs-CZ" dirty="0" err="1" smtClean="0"/>
              <a:t>ClinicalTrials.gov</a:t>
            </a:r>
            <a:r>
              <a:rPr lang="cs-CZ" dirty="0" smtClean="0"/>
              <a:t> </a:t>
            </a:r>
            <a:r>
              <a:rPr lang="cs-CZ" dirty="0" err="1" smtClean="0"/>
              <a:t>Identifier</a:t>
            </a:r>
            <a:r>
              <a:rPr lang="cs-CZ" dirty="0" smtClean="0"/>
              <a:t>: NCT02561702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1196752"/>
            <a:ext cx="74397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Intrathecal</a:t>
            </a:r>
            <a:r>
              <a:rPr lang="en-US" b="1" dirty="0" smtClean="0">
                <a:solidFill>
                  <a:srgbClr val="FF0000"/>
                </a:solidFill>
              </a:rPr>
              <a:t> Administration of scAAV9/</a:t>
            </a:r>
            <a:r>
              <a:rPr lang="en-US" b="1" dirty="0" err="1" smtClean="0">
                <a:solidFill>
                  <a:srgbClr val="FF0000"/>
                </a:solidFill>
              </a:rPr>
              <a:t>JeT</a:t>
            </a:r>
            <a:r>
              <a:rPr lang="en-US" b="1" dirty="0" smtClean="0">
                <a:solidFill>
                  <a:srgbClr val="FF0000"/>
                </a:solidFill>
              </a:rPr>
              <a:t>-GAN for the Treatment </a:t>
            </a:r>
            <a:endParaRPr lang="cs-CZ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of Giant Axonal Neuropathy</a:t>
            </a:r>
            <a:r>
              <a:rPr lang="cs-CZ" b="1" dirty="0" smtClean="0">
                <a:solidFill>
                  <a:srgbClr val="FF0000"/>
                </a:solidFill>
              </a:rPr>
              <a:t>. </a:t>
            </a:r>
          </a:p>
          <a:p>
            <a:r>
              <a:rPr lang="cs-CZ" dirty="0" smtClean="0"/>
              <a:t>Fáze I, </a:t>
            </a:r>
            <a:r>
              <a:rPr lang="cs-CZ" dirty="0" err="1" smtClean="0"/>
              <a:t>nerandomizovaná</a:t>
            </a:r>
            <a:r>
              <a:rPr lang="cs-CZ" dirty="0" smtClean="0"/>
              <a:t> studie – bezpečnost a účinnost genového transferu</a:t>
            </a:r>
          </a:p>
          <a:p>
            <a:r>
              <a:rPr lang="cs-CZ" dirty="0" err="1" smtClean="0"/>
              <a:t>ClinicalTrials.gov</a:t>
            </a:r>
            <a:r>
              <a:rPr lang="cs-CZ" dirty="0" smtClean="0"/>
              <a:t> </a:t>
            </a:r>
            <a:r>
              <a:rPr lang="cs-CZ" dirty="0" err="1" smtClean="0"/>
              <a:t>Identifier</a:t>
            </a:r>
            <a:r>
              <a:rPr lang="cs-CZ" dirty="0" smtClean="0"/>
              <a:t>: NCT02362438</a:t>
            </a:r>
          </a:p>
          <a:p>
            <a:endParaRPr lang="en-US" b="1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928992" cy="1143000"/>
          </a:xfrm>
        </p:spPr>
        <p:txBody>
          <a:bodyPr>
            <a:noAutofit/>
          </a:bodyPr>
          <a:lstStyle/>
          <a:p>
            <a:r>
              <a:rPr lang="cs-CZ" sz="3600" dirty="0" smtClean="0"/>
              <a:t>Testy a </a:t>
            </a:r>
            <a:r>
              <a:rPr lang="cs-CZ" sz="3600" dirty="0" err="1" smtClean="0"/>
              <a:t>biomarkery</a:t>
            </a:r>
            <a:r>
              <a:rPr lang="cs-CZ" sz="3600" dirty="0" smtClean="0"/>
              <a:t> pro hodnocení účinku léčby</a:t>
            </a:r>
            <a:endParaRPr lang="cs-CZ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6688038" cy="566150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6876256" y="6519446"/>
            <a:ext cx="2108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/>
              <a:t>A</a:t>
            </a:r>
            <a:r>
              <a:rPr lang="cs-CZ" sz="1600" dirty="0" smtClean="0"/>
              <a:t>.</a:t>
            </a:r>
            <a:r>
              <a:rPr lang="cs-CZ" sz="1600" dirty="0" err="1" smtClean="0"/>
              <a:t>M</a:t>
            </a:r>
            <a:r>
              <a:rPr lang="cs-CZ" sz="1600" dirty="0" smtClean="0"/>
              <a:t>.</a:t>
            </a:r>
            <a:r>
              <a:rPr lang="cs-CZ" sz="1600" dirty="0" err="1" smtClean="0"/>
              <a:t>Rossor</a:t>
            </a:r>
            <a:r>
              <a:rPr lang="cs-CZ" sz="1600" dirty="0" smtClean="0"/>
              <a:t> </a:t>
            </a:r>
            <a:r>
              <a:rPr lang="cs-CZ" sz="1600" dirty="0" err="1" smtClean="0"/>
              <a:t>et</a:t>
            </a:r>
            <a:r>
              <a:rPr lang="cs-CZ" sz="1600" dirty="0" smtClean="0"/>
              <a:t> </a:t>
            </a:r>
            <a:r>
              <a:rPr lang="cs-CZ" sz="1600" dirty="0" err="1" smtClean="0"/>
              <a:t>al</a:t>
            </a:r>
            <a:r>
              <a:rPr lang="cs-CZ" sz="1600" dirty="0" smtClean="0"/>
              <a:t>. 2020</a:t>
            </a:r>
            <a:endParaRPr lang="cs-CZ" sz="1600" dirty="0"/>
          </a:p>
        </p:txBody>
      </p:sp>
      <p:sp>
        <p:nvSpPr>
          <p:cNvPr id="5" name="Obdélník 4"/>
          <p:cNvSpPr/>
          <p:nvPr/>
        </p:nvSpPr>
        <p:spPr>
          <a:xfrm>
            <a:off x="1285852" y="4857760"/>
            <a:ext cx="5786478" cy="1285884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MR </a:t>
            </a:r>
            <a:r>
              <a:rPr lang="cs-CZ" sz="3600" dirty="0" err="1" smtClean="0"/>
              <a:t>biomarkery</a:t>
            </a:r>
            <a:r>
              <a:rPr lang="cs-CZ" sz="3600" dirty="0" smtClean="0"/>
              <a:t> u NMD</a:t>
            </a:r>
            <a:endParaRPr lang="cs-CZ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85860"/>
            <a:ext cx="87820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6286512" y="2928934"/>
            <a:ext cx="2350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Lancet Neurology 2016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943" y="3571876"/>
            <a:ext cx="846338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Přímá spojovací čára 6"/>
          <p:cNvCxnSpPr/>
          <p:nvPr/>
        </p:nvCxnSpPr>
        <p:spPr>
          <a:xfrm>
            <a:off x="7286644" y="3857628"/>
            <a:ext cx="142876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>
            <a:off x="571472" y="4214818"/>
            <a:ext cx="821537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571472" y="4572008"/>
            <a:ext cx="514353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1214414" y="5214950"/>
            <a:ext cx="757242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500034" y="5572140"/>
            <a:ext cx="828680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571472" y="5929330"/>
            <a:ext cx="507209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 smtClean="0"/>
              <a:t>Biomarker</a:t>
            </a:r>
            <a:r>
              <a:rPr lang="cs-CZ" sz="3600" dirty="0" smtClean="0"/>
              <a:t> - </a:t>
            </a:r>
            <a:r>
              <a:rPr lang="cs-CZ" sz="3600" dirty="0" err="1" smtClean="0"/>
              <a:t>Nfl</a:t>
            </a:r>
            <a:r>
              <a:rPr lang="cs-CZ" sz="3600" dirty="0" smtClean="0"/>
              <a:t> </a:t>
            </a:r>
            <a:r>
              <a:rPr lang="cs-CZ" sz="3600" dirty="0" err="1" smtClean="0"/>
              <a:t>light</a:t>
            </a:r>
            <a:r>
              <a:rPr lang="cs-CZ" sz="3600" dirty="0" smtClean="0"/>
              <a:t> </a:t>
            </a:r>
            <a:r>
              <a:rPr lang="cs-CZ" sz="3600" dirty="0" err="1" smtClean="0"/>
              <a:t>chain</a:t>
            </a:r>
            <a:r>
              <a:rPr lang="cs-CZ" sz="3600" dirty="0" smtClean="0"/>
              <a:t> v plasmě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899592" y="2420888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512" y="1357298"/>
            <a:ext cx="727417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929322" y="3357562"/>
            <a:ext cx="1678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Neurology 2018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714752"/>
            <a:ext cx="7224731" cy="127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5000636"/>
            <a:ext cx="5929354" cy="172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Přímá spojovací čára 8"/>
          <p:cNvCxnSpPr/>
          <p:nvPr/>
        </p:nvCxnSpPr>
        <p:spPr>
          <a:xfrm>
            <a:off x="1000100" y="4429132"/>
            <a:ext cx="692948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5857884" y="5214950"/>
            <a:ext cx="17145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1785918" y="5429264"/>
            <a:ext cx="5786478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1785918" y="5715016"/>
            <a:ext cx="5786478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 rot="10800000" flipH="1">
            <a:off x="1714480" y="5921887"/>
            <a:ext cx="3357586" cy="74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Závěr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44" y="1142984"/>
            <a:ext cx="9001156" cy="5214974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0000FF"/>
                </a:solidFill>
              </a:rPr>
              <a:t>AR i AD formy CMT nemoci jsou ideálními kandidáty</a:t>
            </a:r>
          </a:p>
          <a:p>
            <a:r>
              <a:rPr lang="cs-CZ" sz="2800" dirty="0" smtClean="0">
                <a:solidFill>
                  <a:srgbClr val="0000FF"/>
                </a:solidFill>
              </a:rPr>
              <a:t>Specifické postupy se týkají SC i motorického/senzitivního neuronu</a:t>
            </a:r>
          </a:p>
          <a:p>
            <a:r>
              <a:rPr lang="cs-CZ" sz="2800" dirty="0" smtClean="0">
                <a:solidFill>
                  <a:srgbClr val="0000FF"/>
                </a:solidFill>
              </a:rPr>
              <a:t>Univerzální jsou technologie pro </a:t>
            </a:r>
            <a:r>
              <a:rPr lang="cs-CZ" sz="2800" dirty="0" err="1" smtClean="0">
                <a:solidFill>
                  <a:srgbClr val="0000FF"/>
                </a:solidFill>
              </a:rPr>
              <a:t>neuroregeneraci</a:t>
            </a:r>
            <a:endParaRPr lang="cs-CZ" sz="2800" dirty="0" smtClean="0">
              <a:solidFill>
                <a:srgbClr val="0000FF"/>
              </a:solidFill>
            </a:endParaRPr>
          </a:p>
          <a:p>
            <a:endParaRPr lang="cs-CZ" sz="2800" dirty="0" smtClean="0"/>
          </a:p>
          <a:p>
            <a:r>
              <a:rPr lang="cs-CZ" sz="2800" dirty="0" smtClean="0">
                <a:solidFill>
                  <a:srgbClr val="FF0000"/>
                </a:solidFill>
              </a:rPr>
              <a:t>AAV a </a:t>
            </a:r>
            <a:r>
              <a:rPr lang="cs-CZ" sz="2800" dirty="0" err="1" smtClean="0">
                <a:solidFill>
                  <a:srgbClr val="FF0000"/>
                </a:solidFill>
              </a:rPr>
              <a:t>ASOs</a:t>
            </a:r>
            <a:r>
              <a:rPr lang="cs-CZ" sz="2800" dirty="0" smtClean="0">
                <a:solidFill>
                  <a:srgbClr val="FF0000"/>
                </a:solidFill>
              </a:rPr>
              <a:t> již implementované v KHL</a:t>
            </a:r>
          </a:p>
          <a:p>
            <a:r>
              <a:rPr lang="cs-CZ" sz="2800" dirty="0" smtClean="0">
                <a:solidFill>
                  <a:srgbClr val="FF0000"/>
                </a:solidFill>
              </a:rPr>
              <a:t>CRISPR technologie-ve výzkumu</a:t>
            </a:r>
          </a:p>
          <a:p>
            <a:endParaRPr lang="cs-CZ" sz="2800" dirty="0" smtClean="0"/>
          </a:p>
          <a:p>
            <a:r>
              <a:rPr lang="cs-CZ" sz="2800" dirty="0" smtClean="0"/>
              <a:t>Senzitivní </a:t>
            </a:r>
            <a:r>
              <a:rPr lang="cs-CZ" sz="2800" dirty="0" err="1" smtClean="0"/>
              <a:t>klinimetrické</a:t>
            </a:r>
            <a:r>
              <a:rPr lang="cs-CZ" sz="2800" dirty="0" smtClean="0"/>
              <a:t> testy</a:t>
            </a:r>
          </a:p>
          <a:p>
            <a:r>
              <a:rPr lang="cs-CZ" sz="2800" dirty="0" smtClean="0"/>
              <a:t>Senzitivní a specifické </a:t>
            </a:r>
            <a:r>
              <a:rPr lang="cs-CZ" sz="2800" dirty="0" err="1" smtClean="0"/>
              <a:t>biomarkery</a:t>
            </a:r>
            <a:r>
              <a:rPr lang="cs-CZ" sz="2800" dirty="0" smtClean="0"/>
              <a:t> účinku léčby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4727-earth-1680x1050-space-wallpaper.jpg"/>
          <p:cNvPicPr>
            <a:picLocks noChangeAspect="1"/>
          </p:cNvPicPr>
          <p:nvPr/>
        </p:nvPicPr>
        <p:blipFill>
          <a:blip r:embed="rId2" cstate="print"/>
          <a:srcRect l="15371" r="16482" b="12602"/>
          <a:stretch>
            <a:fillRect/>
          </a:stretch>
        </p:blipFill>
        <p:spPr>
          <a:xfrm>
            <a:off x="0" y="0"/>
            <a:ext cx="9144000" cy="6904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467544" y="2060848"/>
            <a:ext cx="27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Česká republika 4 tis.</a:t>
            </a:r>
            <a:endParaRPr lang="cs-CZ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300192" y="2060848"/>
            <a:ext cx="2512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Německo 30 tis.</a:t>
            </a:r>
            <a:endParaRPr lang="cs-CZ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11560" y="5013176"/>
            <a:ext cx="1952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USA 160 tis.</a:t>
            </a:r>
            <a:endParaRPr lang="cs-CZ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566050" y="5661248"/>
            <a:ext cx="2577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Japonsko 14 tis.</a:t>
            </a:r>
            <a:endParaRPr lang="cs-CZ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347864" y="6237312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Austrálie 10 tis.</a:t>
            </a:r>
            <a:endParaRPr lang="cs-CZ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Charc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2996952"/>
            <a:ext cx="1479451" cy="1990534"/>
          </a:xfrm>
          <a:prstGeom prst="rect">
            <a:avLst/>
          </a:prstGeom>
          <a:noFill/>
        </p:spPr>
      </p:pic>
      <p:pic>
        <p:nvPicPr>
          <p:cNvPr id="10" name="Picture 4" descr="Mar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824"/>
            <a:ext cx="1301094" cy="1669696"/>
          </a:xfrm>
          <a:prstGeom prst="rect">
            <a:avLst/>
          </a:prstGeom>
          <a:noFill/>
        </p:spPr>
      </p:pic>
      <p:pic>
        <p:nvPicPr>
          <p:cNvPr id="11" name="Picture 5" descr="Toot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780928"/>
            <a:ext cx="1445845" cy="2016224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755576" y="764704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1886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591665" y="764704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2020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r>
              <a:rPr lang="cs-CZ" sz="3600" b="1" dirty="0" smtClean="0">
                <a:latin typeface="Arial" pitchFamily="34" charset="0"/>
                <a:cs typeface="Arial" pitchFamily="34" charset="0"/>
              </a:rPr>
              <a:t>2019   již &gt;100 různých genů</a:t>
            </a:r>
            <a:endParaRPr lang="cs-CZ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 descr="CMT GENY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980728"/>
            <a:ext cx="7580833" cy="5691566"/>
          </a:xfrm>
          <a:prstGeom prst="rect">
            <a:avLst/>
          </a:prstGeom>
          <a:ln>
            <a:noFill/>
          </a:ln>
        </p:spPr>
      </p:pic>
      <p:sp>
        <p:nvSpPr>
          <p:cNvPr id="4" name="Obdélník 3"/>
          <p:cNvSpPr/>
          <p:nvPr/>
        </p:nvSpPr>
        <p:spPr>
          <a:xfrm>
            <a:off x="1187624" y="5943600"/>
            <a:ext cx="6912768" cy="653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7812360" y="1556792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Elipsa 5"/>
          <p:cNvSpPr/>
          <p:nvPr/>
        </p:nvSpPr>
        <p:spPr>
          <a:xfrm>
            <a:off x="4932040" y="3645024"/>
            <a:ext cx="1080120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052"/>
          <p:cNvSpPr>
            <a:spLocks noChangeArrowheads="1"/>
          </p:cNvSpPr>
          <p:nvPr/>
        </p:nvSpPr>
        <p:spPr bwMode="auto">
          <a:xfrm>
            <a:off x="1143000" y="1524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>
                <a:latin typeface="Comic Sans MS" pitchFamily="66" charset="0"/>
              </a:rPr>
              <a:t>Mole</a:t>
            </a:r>
            <a:r>
              <a:rPr lang="cs-CZ" sz="3600">
                <a:latin typeface="Comic Sans MS" pitchFamily="66" charset="0"/>
              </a:rPr>
              <a:t>k</a:t>
            </a:r>
            <a:r>
              <a:rPr lang="en-US" sz="3600">
                <a:latin typeface="Comic Sans MS" pitchFamily="66" charset="0"/>
              </a:rPr>
              <a:t>ul</a:t>
            </a:r>
            <a:r>
              <a:rPr lang="cs-CZ" sz="3600">
                <a:latin typeface="Comic Sans MS" pitchFamily="66" charset="0"/>
              </a:rPr>
              <a:t>á</a:t>
            </a:r>
            <a:r>
              <a:rPr lang="en-US" sz="3600">
                <a:latin typeface="Comic Sans MS" pitchFamily="66" charset="0"/>
              </a:rPr>
              <a:t>r</a:t>
            </a:r>
            <a:r>
              <a:rPr lang="cs-CZ" sz="3600">
                <a:latin typeface="Comic Sans MS" pitchFamily="66" charset="0"/>
              </a:rPr>
              <a:t>ní</a:t>
            </a:r>
            <a:r>
              <a:rPr lang="en-US" sz="3600">
                <a:latin typeface="Comic Sans MS" pitchFamily="66" charset="0"/>
              </a:rPr>
              <a:t> archite</a:t>
            </a:r>
            <a:r>
              <a:rPr lang="cs-CZ" sz="3600">
                <a:latin typeface="Comic Sans MS" pitchFamily="66" charset="0"/>
              </a:rPr>
              <a:t>k</a:t>
            </a:r>
            <a:r>
              <a:rPr lang="en-US" sz="3600">
                <a:latin typeface="Comic Sans MS" pitchFamily="66" charset="0"/>
              </a:rPr>
              <a:t>tur</a:t>
            </a:r>
            <a:r>
              <a:rPr lang="cs-CZ" sz="3600">
                <a:latin typeface="Comic Sans MS" pitchFamily="66" charset="0"/>
              </a:rPr>
              <a:t>a</a:t>
            </a:r>
            <a:r>
              <a:rPr lang="cs-CZ" sz="4400"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en-US" sz="440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9" name="Obrázek 8" descr="ama_ch11_f0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1628"/>
            <a:ext cx="8289032" cy="624637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580112" y="116632"/>
            <a:ext cx="3504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Geny mají různou funkci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lipsa 4"/>
          <p:cNvSpPr/>
          <p:nvPr/>
        </p:nvSpPr>
        <p:spPr>
          <a:xfrm>
            <a:off x="5286380" y="1571612"/>
            <a:ext cx="1000132" cy="1000132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3428992" y="357166"/>
            <a:ext cx="1714512" cy="914400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500034" y="1428736"/>
            <a:ext cx="1785950" cy="642942"/>
          </a:xfrm>
          <a:prstGeom prst="ellipse">
            <a:avLst/>
          </a:prstGeom>
          <a:noFill/>
          <a:ln w="571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Léčebný algoritmus CMT nemoci </a:t>
            </a:r>
            <a:br>
              <a:rPr lang="cs-CZ" sz="3600" dirty="0" smtClean="0"/>
            </a:br>
            <a:r>
              <a:rPr lang="cs-CZ" sz="3600" dirty="0" smtClean="0"/>
              <a:t>update 2020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 smtClean="0"/>
              <a:t>Specifická farmakoterapie</a:t>
            </a:r>
          </a:p>
          <a:p>
            <a:r>
              <a:rPr lang="cs-CZ" dirty="0" smtClean="0"/>
              <a:t>Klinické studie + portfolio farma firem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Symptomatická léčba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Rehabilitace + protetika + ortopedická léčba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>
                <a:solidFill>
                  <a:srgbClr val="0000FF"/>
                </a:solidFill>
              </a:rPr>
              <a:t>Genetické poradenství</a:t>
            </a:r>
          </a:p>
          <a:p>
            <a:r>
              <a:rPr lang="cs-CZ" dirty="0" smtClean="0">
                <a:solidFill>
                  <a:srgbClr val="0000FF"/>
                </a:solidFill>
              </a:rPr>
              <a:t>Prenatální a </a:t>
            </a:r>
            <a:r>
              <a:rPr lang="cs-CZ" dirty="0" err="1" smtClean="0">
                <a:solidFill>
                  <a:srgbClr val="0000FF"/>
                </a:solidFill>
              </a:rPr>
              <a:t>preimplantační</a:t>
            </a:r>
            <a:r>
              <a:rPr lang="cs-CZ" dirty="0" smtClean="0">
                <a:solidFill>
                  <a:srgbClr val="0000FF"/>
                </a:solidFill>
              </a:rPr>
              <a:t> diagnostika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err="1" smtClean="0">
                <a:solidFill>
                  <a:srgbClr val="00B050"/>
                </a:solidFill>
              </a:rPr>
              <a:t>Awareness</a:t>
            </a:r>
            <a:r>
              <a:rPr lang="cs-CZ" dirty="0" smtClean="0">
                <a:solidFill>
                  <a:srgbClr val="00B050"/>
                </a:solidFill>
              </a:rPr>
              <a:t>- neurotoxické léky, životospráva</a:t>
            </a:r>
            <a:endParaRPr lang="cs-CZ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1338"/>
            <a:ext cx="7488832" cy="282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961528"/>
            <a:ext cx="4824536" cy="125288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365105"/>
            <a:ext cx="4824536" cy="111752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1692" y="5648555"/>
            <a:ext cx="4772596" cy="1092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Východiska pro léčbu CMT nemoci  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err="1" smtClean="0">
                <a:solidFill>
                  <a:srgbClr val="FF0000"/>
                </a:solidFill>
              </a:rPr>
              <a:t>Monogenní</a:t>
            </a:r>
            <a:r>
              <a:rPr lang="cs-CZ" sz="2800" dirty="0" smtClean="0">
                <a:solidFill>
                  <a:srgbClr val="FF0000"/>
                </a:solidFill>
              </a:rPr>
              <a:t> nemoc- single </a:t>
            </a:r>
            <a:r>
              <a:rPr lang="cs-CZ" sz="2800" dirty="0" err="1" smtClean="0">
                <a:solidFill>
                  <a:srgbClr val="FF0000"/>
                </a:solidFill>
              </a:rPr>
              <a:t>driving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mutation</a:t>
            </a:r>
            <a:endParaRPr lang="cs-CZ" sz="2800" dirty="0" smtClean="0">
              <a:solidFill>
                <a:srgbClr val="FF0000"/>
              </a:solidFill>
            </a:endParaRPr>
          </a:p>
          <a:p>
            <a:r>
              <a:rPr lang="cs-CZ" sz="2800" dirty="0" smtClean="0">
                <a:solidFill>
                  <a:srgbClr val="FF0000"/>
                </a:solidFill>
              </a:rPr>
              <a:t>Dobře definované struktury – SC, senzitivní a motorický neuron</a:t>
            </a:r>
          </a:p>
          <a:p>
            <a:r>
              <a:rPr lang="cs-CZ" sz="2800" dirty="0" smtClean="0">
                <a:solidFill>
                  <a:srgbClr val="FF0000"/>
                </a:solidFill>
              </a:rPr>
              <a:t>Kombinace relativně dobře definovaných jednoduchých genetických a buněčných cílů</a:t>
            </a:r>
          </a:p>
          <a:p>
            <a:endParaRPr lang="cs-CZ" sz="2800" dirty="0" smtClean="0"/>
          </a:p>
          <a:p>
            <a:r>
              <a:rPr lang="cs-CZ" sz="2800" dirty="0" smtClean="0"/>
              <a:t>Variabilita penetrance a závažnosti poruchy v závislosti na faktorech environmentálního a epigenetického pozadí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err="1" smtClean="0"/>
              <a:t>Toolbox</a:t>
            </a:r>
            <a:r>
              <a:rPr lang="cs-CZ" sz="3600" dirty="0" smtClean="0"/>
              <a:t> současné genové terapie</a:t>
            </a:r>
            <a:endParaRPr lang="cs-CZ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838241"/>
            <a:ext cx="5904656" cy="571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7150121" y="6381328"/>
            <a:ext cx="1993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/>
              <a:t>K</a:t>
            </a:r>
            <a:r>
              <a:rPr lang="cs-CZ" sz="1600" dirty="0" smtClean="0"/>
              <a:t>.</a:t>
            </a:r>
            <a:r>
              <a:rPr lang="cs-CZ" sz="1600" dirty="0" err="1" smtClean="0"/>
              <a:t>H.Morelli</a:t>
            </a:r>
            <a:r>
              <a:rPr lang="cs-CZ" sz="1600" dirty="0" smtClean="0"/>
              <a:t> </a:t>
            </a:r>
            <a:r>
              <a:rPr lang="cs-CZ" sz="1600" dirty="0" err="1" smtClean="0"/>
              <a:t>et</a:t>
            </a:r>
            <a:r>
              <a:rPr lang="cs-CZ" sz="1600" dirty="0" smtClean="0"/>
              <a:t> </a:t>
            </a:r>
            <a:r>
              <a:rPr lang="cs-CZ" sz="1600" dirty="0" err="1" smtClean="0"/>
              <a:t>al</a:t>
            </a:r>
            <a:r>
              <a:rPr lang="cs-CZ" sz="1600" dirty="0" smtClean="0"/>
              <a:t>,2020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err="1" smtClean="0"/>
              <a:t>Preklinická</a:t>
            </a:r>
            <a:r>
              <a:rPr lang="cs-CZ" sz="3600" dirty="0" smtClean="0"/>
              <a:t> fáze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8686800" cy="29523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„</a:t>
            </a:r>
            <a:r>
              <a:rPr lang="cs-CZ" sz="2400" dirty="0" err="1" smtClean="0">
                <a:solidFill>
                  <a:srgbClr val="FF0000"/>
                </a:solidFill>
              </a:rPr>
              <a:t>Blood</a:t>
            </a:r>
            <a:r>
              <a:rPr lang="cs-CZ" sz="2400" dirty="0" smtClean="0">
                <a:solidFill>
                  <a:srgbClr val="FF0000"/>
                </a:solidFill>
              </a:rPr>
              <a:t>-nerve“ bariéra – problém transferu</a:t>
            </a:r>
          </a:p>
          <a:p>
            <a:r>
              <a:rPr lang="cs-CZ" sz="2400" dirty="0" smtClean="0"/>
              <a:t>AAV1/AAV8/AAV9, </a:t>
            </a:r>
            <a:r>
              <a:rPr lang="cs-CZ" sz="2400" dirty="0" err="1" smtClean="0"/>
              <a:t>lentivirus</a:t>
            </a:r>
            <a:r>
              <a:rPr lang="cs-CZ" sz="2400" dirty="0" smtClean="0"/>
              <a:t> </a:t>
            </a:r>
          </a:p>
          <a:p>
            <a:r>
              <a:rPr lang="cs-CZ" sz="2400" dirty="0" smtClean="0"/>
              <a:t>i.v., i.</a:t>
            </a:r>
            <a:r>
              <a:rPr lang="cs-CZ" sz="2400" dirty="0" err="1" smtClean="0"/>
              <a:t>th</a:t>
            </a:r>
            <a:r>
              <a:rPr lang="cs-CZ" sz="2400" dirty="0" smtClean="0"/>
              <a:t>. , i.m., </a:t>
            </a:r>
            <a:r>
              <a:rPr lang="cs-CZ" sz="2400" dirty="0" err="1" smtClean="0"/>
              <a:t>intraneurální</a:t>
            </a:r>
            <a:r>
              <a:rPr lang="cs-CZ" sz="2400" dirty="0" smtClean="0"/>
              <a:t> aplikace, i.DRG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400" dirty="0" smtClean="0">
                <a:solidFill>
                  <a:srgbClr val="0000FF"/>
                </a:solidFill>
              </a:rPr>
              <a:t>Cíl transferu</a:t>
            </a:r>
          </a:p>
          <a:p>
            <a:pPr>
              <a:buNone/>
            </a:pPr>
            <a:r>
              <a:rPr lang="cs-CZ" sz="2400" dirty="0" err="1" smtClean="0"/>
              <a:t>Schwannova</a:t>
            </a:r>
            <a:r>
              <a:rPr lang="cs-CZ" sz="2400" dirty="0" smtClean="0"/>
              <a:t> buňka </a:t>
            </a:r>
          </a:p>
          <a:p>
            <a:r>
              <a:rPr lang="cs-CZ" sz="2400" dirty="0" smtClean="0"/>
              <a:t>CMTX1 – </a:t>
            </a:r>
            <a:r>
              <a:rPr lang="cs-CZ" sz="2400" i="1" dirty="0" smtClean="0"/>
              <a:t>GJB1</a:t>
            </a:r>
            <a:r>
              <a:rPr lang="cs-CZ" sz="2400" dirty="0" smtClean="0"/>
              <a:t> gen, CMT4C – </a:t>
            </a:r>
            <a:r>
              <a:rPr lang="cs-CZ" sz="2400" i="1" dirty="0" smtClean="0"/>
              <a:t>SH3TC2</a:t>
            </a:r>
            <a:r>
              <a:rPr lang="cs-CZ" sz="2400" dirty="0" smtClean="0"/>
              <a:t> gen</a:t>
            </a:r>
          </a:p>
          <a:p>
            <a:pPr>
              <a:buNone/>
            </a:pPr>
            <a:r>
              <a:rPr lang="cs-CZ" sz="2400" dirty="0" smtClean="0"/>
              <a:t>Axon</a:t>
            </a:r>
          </a:p>
          <a:p>
            <a:pPr>
              <a:buNone/>
            </a:pPr>
            <a:endParaRPr lang="cs-CZ" sz="2400" dirty="0" smtClean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293096"/>
            <a:ext cx="8532440" cy="196475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7215206" y="6357958"/>
            <a:ext cx="1614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K</a:t>
            </a:r>
            <a:r>
              <a:rPr lang="cs-CZ" sz="1400" dirty="0" smtClean="0"/>
              <a:t>.</a:t>
            </a:r>
            <a:r>
              <a:rPr lang="cs-CZ" sz="1400" dirty="0" err="1" smtClean="0"/>
              <a:t>Morelli</a:t>
            </a:r>
            <a:r>
              <a:rPr lang="cs-CZ" sz="1400" dirty="0" smtClean="0"/>
              <a:t> </a:t>
            </a:r>
            <a:r>
              <a:rPr lang="cs-CZ" sz="1400" dirty="0" err="1" smtClean="0"/>
              <a:t>et</a:t>
            </a:r>
            <a:r>
              <a:rPr lang="cs-CZ" sz="1400" dirty="0" smtClean="0"/>
              <a:t> al.2020</a:t>
            </a:r>
            <a:endParaRPr lang="cs-CZ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286380" y="6357958"/>
            <a:ext cx="1814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Sahenk</a:t>
            </a:r>
            <a:r>
              <a:rPr lang="cs-CZ" sz="1400" dirty="0" smtClean="0"/>
              <a:t> Z, </a:t>
            </a:r>
            <a:r>
              <a:rPr lang="cs-CZ" sz="1400" dirty="0" err="1" smtClean="0"/>
              <a:t>Ozes</a:t>
            </a:r>
            <a:r>
              <a:rPr lang="cs-CZ" sz="1400" dirty="0" smtClean="0"/>
              <a:t> B.2020</a:t>
            </a:r>
            <a:endParaRPr lang="cs-CZ" sz="1400" dirty="0"/>
          </a:p>
        </p:txBody>
      </p:sp>
      <p:pic>
        <p:nvPicPr>
          <p:cNvPr id="12" name="Obrázek 11" descr="aplikace u myš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840240"/>
            <a:ext cx="3180064" cy="2300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381</Words>
  <Application>Microsoft Office PowerPoint</Application>
  <PresentationFormat>Předvádění na obrazovce (4:3)</PresentationFormat>
  <Paragraphs>78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Hereditární neuropatie neurogenetický a terapeutický update</vt:lpstr>
      <vt:lpstr>Snímek 2</vt:lpstr>
      <vt:lpstr>2019   již &gt;100 různých genů</vt:lpstr>
      <vt:lpstr>Snímek 4</vt:lpstr>
      <vt:lpstr>Léčebný algoritmus CMT nemoci  update 2020</vt:lpstr>
      <vt:lpstr>Snímek 6</vt:lpstr>
      <vt:lpstr>Východiska pro léčbu CMT nemoci  I</vt:lpstr>
      <vt:lpstr>Toolbox současné genové terapie</vt:lpstr>
      <vt:lpstr>Preklinická fáze </vt:lpstr>
      <vt:lpstr>Podpora axonální regenerace</vt:lpstr>
      <vt:lpstr>Klinické  hodnocení  </vt:lpstr>
      <vt:lpstr>Testy a biomarkery pro hodnocení účinku léčby</vt:lpstr>
      <vt:lpstr>MR biomarkery u NMD</vt:lpstr>
      <vt:lpstr>Biomarker - Nfl light chain v plasmě</vt:lpstr>
      <vt:lpstr>Závěr</vt:lpstr>
    </vt:vector>
  </TitlesOfParts>
  <Company>FN Motol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Hereditární neuropatie neurogenetický a terapeutický update</dc:title>
  <dc:creator>mazanec4274</dc:creator>
  <cp:lastModifiedBy>mazanec4274</cp:lastModifiedBy>
  <cp:revision>48</cp:revision>
  <dcterms:created xsi:type="dcterms:W3CDTF">2020-09-02T15:03:23Z</dcterms:created>
  <dcterms:modified xsi:type="dcterms:W3CDTF">2020-09-08T09:51:46Z</dcterms:modified>
</cp:coreProperties>
</file>