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71" r:id="rId2"/>
    <p:sldId id="385" r:id="rId3"/>
    <p:sldId id="459" r:id="rId4"/>
    <p:sldId id="455" r:id="rId5"/>
    <p:sldId id="387" r:id="rId6"/>
    <p:sldId id="456" r:id="rId7"/>
    <p:sldId id="457" r:id="rId8"/>
    <p:sldId id="277" r:id="rId9"/>
    <p:sldId id="471" r:id="rId10"/>
    <p:sldId id="476" r:id="rId11"/>
    <p:sldId id="388" r:id="rId12"/>
    <p:sldId id="533" r:id="rId13"/>
    <p:sldId id="462" r:id="rId14"/>
    <p:sldId id="320" r:id="rId15"/>
    <p:sldId id="468" r:id="rId16"/>
    <p:sldId id="532" r:id="rId17"/>
    <p:sldId id="473" r:id="rId18"/>
    <p:sldId id="466" r:id="rId19"/>
    <p:sldId id="525" r:id="rId20"/>
    <p:sldId id="293" r:id="rId21"/>
    <p:sldId id="484" r:id="rId22"/>
    <p:sldId id="485" r:id="rId23"/>
    <p:sldId id="296" r:id="rId24"/>
    <p:sldId id="511" r:id="rId25"/>
    <p:sldId id="491" r:id="rId26"/>
    <p:sldId id="492" r:id="rId27"/>
    <p:sldId id="493" r:id="rId28"/>
    <p:sldId id="452" r:id="rId29"/>
    <p:sldId id="527" r:id="rId30"/>
    <p:sldId id="494" r:id="rId31"/>
    <p:sldId id="495" r:id="rId32"/>
    <p:sldId id="470" r:id="rId33"/>
    <p:sldId id="498" r:id="rId34"/>
    <p:sldId id="397" r:id="rId35"/>
    <p:sldId id="379" r:id="rId36"/>
    <p:sldId id="381" r:id="rId37"/>
    <p:sldId id="382" r:id="rId38"/>
    <p:sldId id="400" r:id="rId39"/>
    <p:sldId id="398" r:id="rId40"/>
    <p:sldId id="512" r:id="rId41"/>
    <p:sldId id="517" r:id="rId42"/>
    <p:sldId id="396" r:id="rId43"/>
    <p:sldId id="479" r:id="rId44"/>
    <p:sldId id="364" r:id="rId45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CC00FF"/>
    <a:srgbClr val="FFFF99"/>
    <a:srgbClr val="0099FF"/>
    <a:srgbClr val="00FFFF"/>
    <a:srgbClr val="FF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2787"/>
    <p:restoredTop sz="90929"/>
  </p:normalViewPr>
  <p:slideViewPr>
    <p:cSldViewPr>
      <p:cViewPr varScale="1">
        <p:scale>
          <a:sx n="83" d="100"/>
          <a:sy n="83" d="100"/>
        </p:scale>
        <p:origin x="-146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55197CA-A8C7-42D8-A478-943AE0871FFF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3AE1AA-ADFB-49EF-8274-2890A66736F8}" type="slidenum">
              <a:rPr lang="cs-CZ"/>
              <a:pPr/>
              <a:t>8</a:t>
            </a:fld>
            <a:endParaRPr lang="cs-CZ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869F63-91D0-4091-8934-ABCD2EA15484}" type="slidenum">
              <a:rPr lang="cs-CZ"/>
              <a:pPr/>
              <a:t>20</a:t>
            </a:fld>
            <a:endParaRPr lang="cs-CZ"/>
          </a:p>
        </p:txBody>
      </p:sp>
      <p:sp>
        <p:nvSpPr>
          <p:cNvPr id="471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6C6471-A990-4000-9801-F374B2CE3158}" type="slidenum">
              <a:rPr lang="cs-CZ"/>
              <a:pPr/>
              <a:t>23</a:t>
            </a:fld>
            <a:endParaRPr lang="cs-CZ"/>
          </a:p>
        </p:txBody>
      </p:sp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C7ED67-4AA9-4A6A-8AAA-624372E8E542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655322-F9DE-44BC-8E66-BCE05BFCA49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55BDAD-5BF5-49D2-A711-84AA404564EC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ACCCAD8-6F20-4091-81BE-BABF153D463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27F07-FE28-4AE6-9F24-1C5C901CDFE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 spd="slow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32CF4-7532-48B6-919A-A8442622CF6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412B9-8EDF-41C7-9F6F-7A1FE6CF4D2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A8A80-D297-4EF5-BD66-D04C1BFCA26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48D77-961E-4911-BB63-93025DC22BD5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31C294-80B7-4D46-9D93-E0E012F0B19E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5D9E1-89B1-4031-8455-53CDFEFE439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5D2CE-75E4-4432-94B6-E77B6472DAD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2FDED9-D7E2-4FC9-830C-44727B302B4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E160E7C-DD56-4779-9D0F-B18470324218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>
    <p:zoom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14348" y="2103302"/>
            <a:ext cx="74888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cs-CZ" sz="3600" b="1" dirty="0">
                <a:latin typeface="Arial" pitchFamily="34" charset="0"/>
                <a:cs typeface="Arial" pitchFamily="34" charset="0"/>
              </a:rPr>
              <a:t>Hereditární </a:t>
            </a:r>
            <a:r>
              <a:rPr lang="cs-CZ" sz="3600" b="1" dirty="0" smtClean="0">
                <a:latin typeface="Arial" pitchFamily="34" charset="0"/>
                <a:cs typeface="Arial" pitchFamily="34" charset="0"/>
              </a:rPr>
              <a:t>neuropatie CMT</a:t>
            </a:r>
          </a:p>
          <a:p>
            <a:pPr algn="ctr"/>
            <a:r>
              <a:rPr lang="cs-CZ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Up</a:t>
            </a:r>
            <a:r>
              <a:rPr lang="cs-CZ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date</a:t>
            </a:r>
            <a:r>
              <a:rPr lang="cs-CZ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2021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786050" y="5072074"/>
            <a:ext cx="290335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Radim Mazanec 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CMT Team</a:t>
            </a:r>
          </a:p>
          <a:p>
            <a:pPr algn="ctr"/>
            <a:r>
              <a:rPr lang="cs-CZ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2.LF </a:t>
            </a:r>
            <a:r>
              <a:rPr lang="cs-CZ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UK a FN Motol</a:t>
            </a:r>
          </a:p>
          <a:p>
            <a:pPr algn="ctr"/>
            <a:r>
              <a:rPr lang="cs-CZ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Praha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571736" y="3857628"/>
            <a:ext cx="4264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 smtClean="0">
                <a:latin typeface="Arial" pitchFamily="34" charset="0"/>
                <a:cs typeface="Arial" pitchFamily="34" charset="0"/>
              </a:rPr>
              <a:t>XIV.Neuromuskulární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kongres</a:t>
            </a:r>
          </a:p>
          <a:p>
            <a:pPr algn="ctr"/>
            <a:r>
              <a:rPr lang="cs-CZ" dirty="0" smtClean="0">
                <a:latin typeface="Arial" pitchFamily="34" charset="0"/>
                <a:cs typeface="Arial" pitchFamily="34" charset="0"/>
              </a:rPr>
              <a:t>Bratislava 29. a 30.4.2021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4"/>
            <a:ext cx="1899659" cy="18996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4C614ED-B530-4746-8A63-E8945B5C1C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3655" t="8859" r="31011" b="24771"/>
          <a:stretch/>
        </p:blipFill>
        <p:spPr>
          <a:xfrm>
            <a:off x="7452320" y="0"/>
            <a:ext cx="1691680" cy="17874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pPr eaLnBrk="1" hangingPunct="1"/>
            <a:r>
              <a:rPr lang="cs-CZ" sz="3200" smtClean="0">
                <a:latin typeface="Tahoma" pitchFamily="34" charset="0"/>
              </a:rPr>
              <a:t>Časté klinické symptomy CMT</a:t>
            </a:r>
          </a:p>
        </p:txBody>
      </p:sp>
      <p:sp>
        <p:nvSpPr>
          <p:cNvPr id="921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066800"/>
            <a:ext cx="5029200" cy="5181600"/>
          </a:xfrm>
        </p:spPr>
        <p:txBody>
          <a:bodyPr/>
          <a:lstStyle/>
          <a:p>
            <a:pPr eaLnBrk="1" hangingPunct="1"/>
            <a:r>
              <a:rPr lang="cs-CZ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1.symptom v 1-3.dekádě </a:t>
            </a:r>
          </a:p>
          <a:p>
            <a:pPr eaLnBrk="1" hangingPunct="1"/>
            <a:r>
              <a:rPr lang="cs-CZ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Peroneální</a:t>
            </a:r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atrofie</a:t>
            </a:r>
          </a:p>
          <a:p>
            <a:pPr eaLnBrk="1" hangingPunct="1"/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sz="2400" dirty="0" smtClean="0">
                <a:latin typeface="Arial" pitchFamily="34" charset="0"/>
                <a:cs typeface="Arial" pitchFamily="34" charset="0"/>
              </a:rPr>
              <a:t>Areflexie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/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Pes </a:t>
            </a:r>
            <a:r>
              <a:rPr lang="cs-CZ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cavus</a:t>
            </a:r>
            <a:endParaRPr lang="cs-CZ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cs-CZ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endParaRPr lang="cs-CZ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sz="2400" dirty="0" smtClean="0">
                <a:latin typeface="Arial" pitchFamily="34" charset="0"/>
                <a:cs typeface="Arial" pitchFamily="34" charset="0"/>
              </a:rPr>
              <a:t>Malé poruchy čití</a:t>
            </a:r>
          </a:p>
          <a:p>
            <a:pPr eaLnBrk="1" hangingPunct="1"/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cs-CZ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Nezkracuje střední délku života, ale zhoršuje kvalitu</a:t>
            </a:r>
          </a:p>
          <a:p>
            <a:pPr eaLnBrk="1" hangingPunct="1"/>
            <a:endParaRPr lang="cs-CZ" sz="24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0" name="Picture 1030" descr="P1010032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lum bright="24000" contrast="18000"/>
          </a:blip>
          <a:srcRect t="13121" r="10638" b="14539"/>
          <a:stretch>
            <a:fillRect/>
          </a:stretch>
        </p:blipFill>
        <p:spPr>
          <a:xfrm>
            <a:off x="6096000" y="2667000"/>
            <a:ext cx="1828800" cy="1109663"/>
          </a:xfrm>
          <a:noFill/>
          <a:ln w="38100">
            <a:solidFill>
              <a:srgbClr val="000000"/>
            </a:solidFill>
          </a:ln>
        </p:spPr>
      </p:pic>
      <p:pic>
        <p:nvPicPr>
          <p:cNvPr id="9221" name="Picture 1031" descr="Jandus David 10a"/>
          <p:cNvPicPr>
            <a:picLocks noChangeAspect="1" noChangeArrowheads="1"/>
          </p:cNvPicPr>
          <p:nvPr/>
        </p:nvPicPr>
        <p:blipFill>
          <a:blip r:embed="rId3" cstate="print"/>
          <a:srcRect l="26666" t="48001" r="36000" b="14000"/>
          <a:stretch>
            <a:fillRect/>
          </a:stretch>
        </p:blipFill>
        <p:spPr bwMode="auto">
          <a:xfrm>
            <a:off x="6324600" y="914400"/>
            <a:ext cx="1122363" cy="1524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22" name="Line 1032"/>
          <p:cNvSpPr>
            <a:spLocks noChangeShapeType="1"/>
          </p:cNvSpPr>
          <p:nvPr/>
        </p:nvSpPr>
        <p:spPr bwMode="auto">
          <a:xfrm>
            <a:off x="3200400" y="1752600"/>
            <a:ext cx="3048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9223" name="Line 1033"/>
          <p:cNvSpPr>
            <a:spLocks noChangeShapeType="1"/>
          </p:cNvSpPr>
          <p:nvPr/>
        </p:nvSpPr>
        <p:spPr bwMode="auto">
          <a:xfrm>
            <a:off x="2267744" y="3068960"/>
            <a:ext cx="3752056" cy="5524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9224" name="Picture 1034" descr="Vod"/>
          <p:cNvPicPr>
            <a:picLocks noChangeAspect="1" noChangeArrowheads="1"/>
          </p:cNvPicPr>
          <p:nvPr/>
        </p:nvPicPr>
        <p:blipFill>
          <a:blip r:embed="rId4" cstate="print"/>
          <a:srcRect l="16667" t="16667" r="16667" b="9723"/>
          <a:stretch>
            <a:fillRect/>
          </a:stretch>
        </p:blipFill>
        <p:spPr bwMode="auto">
          <a:xfrm>
            <a:off x="5334000" y="4114800"/>
            <a:ext cx="1655763" cy="2438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25" name="Text Box 1035"/>
          <p:cNvSpPr txBox="1">
            <a:spLocks noChangeArrowheads="1"/>
          </p:cNvSpPr>
          <p:nvPr/>
        </p:nvSpPr>
        <p:spPr bwMode="auto">
          <a:xfrm>
            <a:off x="5791200" y="6477000"/>
            <a:ext cx="836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1.typ</a:t>
            </a:r>
          </a:p>
        </p:txBody>
      </p:sp>
      <p:pic>
        <p:nvPicPr>
          <p:cNvPr id="9226" name="Picture 1036" descr="P10100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4114800"/>
            <a:ext cx="1828800" cy="2438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9227" name="Text Box 1037"/>
          <p:cNvSpPr txBox="1">
            <a:spLocks noChangeArrowheads="1"/>
          </p:cNvSpPr>
          <p:nvPr/>
        </p:nvSpPr>
        <p:spPr bwMode="auto">
          <a:xfrm>
            <a:off x="7545388" y="6477000"/>
            <a:ext cx="8366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b="1"/>
              <a:t>2.typ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MT FOTO 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8674" y="908720"/>
            <a:ext cx="8120366" cy="5256584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0"/>
            <a:ext cx="7772400" cy="1143000"/>
          </a:xfrm>
        </p:spPr>
        <p:txBody>
          <a:bodyPr/>
          <a:lstStyle/>
          <a:p>
            <a:r>
              <a:rPr lang="cs-CZ" sz="3600" dirty="0" smtClean="0">
                <a:latin typeface="Arial" pitchFamily="34" charset="0"/>
                <a:cs typeface="Arial" pitchFamily="34" charset="0"/>
              </a:rPr>
              <a:t>CMT  + orgánové poruchy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CMT a další symptomy 41582_2019_254_Fig2_HTM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1000108"/>
            <a:ext cx="4143404" cy="5722132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1143000"/>
          </a:xfrm>
        </p:spPr>
        <p:txBody>
          <a:bodyPr/>
          <a:lstStyle/>
          <a:p>
            <a:r>
              <a:rPr lang="cs-CZ" sz="3200" dirty="0" smtClean="0">
                <a:latin typeface="Arial" pitchFamily="34" charset="0"/>
                <a:cs typeface="Arial" pitchFamily="34" charset="0"/>
              </a:rPr>
              <a:t>CMT a genetika</a:t>
            </a:r>
            <a:endParaRPr lang="cs-CZ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A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1571612"/>
            <a:ext cx="2857500" cy="2476500"/>
          </a:xfrm>
          <a:prstGeom prst="rect">
            <a:avLst/>
          </a:prstGeom>
        </p:spPr>
      </p:pic>
      <p:pic>
        <p:nvPicPr>
          <p:cNvPr id="5" name="Obrázek 4" descr="Autosomal_Recessive_Pedigree_Chart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714488"/>
            <a:ext cx="3500430" cy="2459052"/>
          </a:xfrm>
          <a:prstGeom prst="rect">
            <a:avLst/>
          </a:prstGeom>
        </p:spPr>
      </p:pic>
      <p:pic>
        <p:nvPicPr>
          <p:cNvPr id="6" name="Obrázek 5" descr="autosomal domina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488" y="4429132"/>
            <a:ext cx="3081342" cy="225055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643042" y="1000108"/>
            <a:ext cx="630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AD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500826" y="1000108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AR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491880" y="3933056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X vázaná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cs-CZ" sz="3600" dirty="0">
                <a:latin typeface="Arial" pitchFamily="34" charset="0"/>
                <a:cs typeface="Arial" pitchFamily="34" charset="0"/>
              </a:rPr>
              <a:t>Klasifikace HMSN /CMT/</a:t>
            </a:r>
            <a:br>
              <a:rPr lang="cs-CZ" sz="3600" dirty="0">
                <a:latin typeface="Arial" pitchFamily="34" charset="0"/>
                <a:cs typeface="Arial" pitchFamily="34" charset="0"/>
              </a:rPr>
            </a:br>
            <a:r>
              <a:rPr lang="cs-CZ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Dyck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a Lambert 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1968)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81200"/>
            <a:ext cx="86106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 b="1" u="sng" dirty="0">
                <a:latin typeface="Arial" pitchFamily="34" charset="0"/>
                <a:cs typeface="Arial" pitchFamily="34" charset="0"/>
              </a:rPr>
              <a:t>HMSN 1 – </a:t>
            </a:r>
            <a:r>
              <a:rPr lang="cs-CZ" sz="2800" b="1" u="sng" dirty="0" err="1">
                <a:latin typeface="Arial" pitchFamily="34" charset="0"/>
                <a:cs typeface="Arial" pitchFamily="34" charset="0"/>
              </a:rPr>
              <a:t>demyel</a:t>
            </a:r>
            <a:r>
              <a:rPr lang="cs-CZ" sz="2800" b="1" u="sng" dirty="0">
                <a:latin typeface="Arial" pitchFamily="34" charset="0"/>
                <a:cs typeface="Arial" pitchFamily="34" charset="0"/>
              </a:rPr>
              <a:t>. forma CMT 1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  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 pomalá rychlost vedení vzruchu nervem)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800" b="1" u="sng" dirty="0">
                <a:latin typeface="Arial" pitchFamily="34" charset="0"/>
                <a:cs typeface="Arial" pitchFamily="34" charset="0"/>
              </a:rPr>
              <a:t>HMSN 2 - </a:t>
            </a:r>
            <a:r>
              <a:rPr lang="cs-CZ" sz="2800" b="1" u="sng" dirty="0" err="1">
                <a:latin typeface="Arial" pitchFamily="34" charset="0"/>
                <a:cs typeface="Arial" pitchFamily="34" charset="0"/>
              </a:rPr>
              <a:t>axonální</a:t>
            </a:r>
            <a:r>
              <a:rPr lang="cs-CZ" sz="2800" b="1" u="sng" dirty="0">
                <a:latin typeface="Arial" pitchFamily="34" charset="0"/>
                <a:cs typeface="Arial" pitchFamily="34" charset="0"/>
              </a:rPr>
              <a:t> forma CMT 2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     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 normální rychlost vedení vzruchu nervem)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HMSN 3 - hypertrofická neuritis-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Dejerine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Sottas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HMSN 4 - m.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Refsum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-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kys.fytanová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HMSN 5 - dědičná spastická paraplegie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HMSN 6 - HMSN s atrofií optiku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HMSN 7 - HMSN s retinitis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pigmentosa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8852" name="Picture 4" descr="Hodan nerv1 1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1662113"/>
            <a:ext cx="1905000" cy="15224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8853" name="Picture 5" descr="tomaculum 1 1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34200" y="3581400"/>
            <a:ext cx="1905000" cy="152558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8854" name="Line 6"/>
          <p:cNvSpPr>
            <a:spLocks noChangeShapeType="1"/>
          </p:cNvSpPr>
          <p:nvPr/>
        </p:nvSpPr>
        <p:spPr bwMode="auto">
          <a:xfrm flipH="1">
            <a:off x="7620000" y="1219200"/>
            <a:ext cx="4572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78855" name="Line 7"/>
          <p:cNvSpPr>
            <a:spLocks noChangeShapeType="1"/>
          </p:cNvSpPr>
          <p:nvPr/>
        </p:nvSpPr>
        <p:spPr bwMode="auto">
          <a:xfrm flipH="1" flipV="1">
            <a:off x="7543800" y="4724400"/>
            <a:ext cx="68580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78856" name="Line 8"/>
          <p:cNvSpPr>
            <a:spLocks noChangeShapeType="1"/>
          </p:cNvSpPr>
          <p:nvPr/>
        </p:nvSpPr>
        <p:spPr bwMode="auto">
          <a:xfrm flipV="1">
            <a:off x="8229600" y="4648200"/>
            <a:ext cx="76200" cy="762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78857" name="Line 9"/>
          <p:cNvSpPr>
            <a:spLocks noChangeShapeType="1"/>
          </p:cNvSpPr>
          <p:nvPr/>
        </p:nvSpPr>
        <p:spPr bwMode="auto">
          <a:xfrm flipH="1" flipV="1">
            <a:off x="7924800" y="4495800"/>
            <a:ext cx="304800" cy="914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78858" name="Line 10"/>
          <p:cNvSpPr>
            <a:spLocks noChangeShapeType="1"/>
          </p:cNvSpPr>
          <p:nvPr/>
        </p:nvSpPr>
        <p:spPr bwMode="auto">
          <a:xfrm flipH="1">
            <a:off x="7924800" y="1219200"/>
            <a:ext cx="152400" cy="1295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78859" name="Line 11"/>
          <p:cNvSpPr>
            <a:spLocks noChangeShapeType="1"/>
          </p:cNvSpPr>
          <p:nvPr/>
        </p:nvSpPr>
        <p:spPr bwMode="auto">
          <a:xfrm>
            <a:off x="8077200" y="1219200"/>
            <a:ext cx="381000" cy="1143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78861" name="Line 13"/>
          <p:cNvSpPr>
            <a:spLocks noChangeShapeType="1"/>
          </p:cNvSpPr>
          <p:nvPr/>
        </p:nvSpPr>
        <p:spPr bwMode="auto">
          <a:xfrm>
            <a:off x="5943600" y="2209800"/>
            <a:ext cx="8382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78862" name="Line 14"/>
          <p:cNvSpPr>
            <a:spLocks noChangeShapeType="1"/>
          </p:cNvSpPr>
          <p:nvPr/>
        </p:nvSpPr>
        <p:spPr bwMode="auto">
          <a:xfrm>
            <a:off x="6019800" y="3657600"/>
            <a:ext cx="6858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42900"/>
            <a:ext cx="7772400" cy="1143000"/>
          </a:xfrm>
        </p:spPr>
        <p:txBody>
          <a:bodyPr/>
          <a:lstStyle/>
          <a:p>
            <a:pPr eaLnBrk="1" hangingPunct="1"/>
            <a:r>
              <a:rPr lang="cs-CZ" sz="3200" dirty="0" smtClean="0">
                <a:latin typeface="Arial" pitchFamily="34" charset="0"/>
                <a:cs typeface="Arial" pitchFamily="34" charset="0"/>
              </a:rPr>
              <a:t>Klasifikace 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CMT</a:t>
            </a:r>
            <a:r>
              <a:rPr lang="cs-CZ" sz="3200" dirty="0" smtClean="0">
                <a:latin typeface="Arial" pitchFamily="34" charset="0"/>
                <a:cs typeface="Arial" pitchFamily="34" charset="0"/>
              </a:rPr>
              <a:t> </a:t>
            </a:r>
            <a:br>
              <a:rPr lang="cs-CZ" sz="32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EDX + dědičnost + gen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990600"/>
            <a:ext cx="7920038" cy="5357813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17525" y="6289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6477000"/>
            <a:ext cx="32797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2193925" y="62896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cs-CZ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6477000"/>
            <a:ext cx="6223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1524000" y="2133600"/>
            <a:ext cx="1066800" cy="304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4267200" y="2133600"/>
            <a:ext cx="1066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202" name="Rectangle 10"/>
          <p:cNvSpPr>
            <a:spLocks noChangeArrowheads="1"/>
          </p:cNvSpPr>
          <p:nvPr/>
        </p:nvSpPr>
        <p:spPr bwMode="auto">
          <a:xfrm>
            <a:off x="6553200" y="2133600"/>
            <a:ext cx="1295400" cy="304800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203" name="Text Box 11"/>
          <p:cNvSpPr txBox="1">
            <a:spLocks noChangeArrowheads="1"/>
          </p:cNvSpPr>
          <p:nvPr/>
        </p:nvSpPr>
        <p:spPr bwMode="auto">
          <a:xfrm>
            <a:off x="1563688" y="2474913"/>
            <a:ext cx="1130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 b="1"/>
              <a:t>MCV </a:t>
            </a:r>
            <a:r>
              <a:rPr lang="en-US" sz="1200" b="1"/>
              <a:t>&lt; 38 m/s</a:t>
            </a:r>
            <a:endParaRPr lang="cs-CZ" sz="1200" b="1"/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4306888" y="2457450"/>
            <a:ext cx="1130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1200" b="1"/>
              <a:t>MCV </a:t>
            </a:r>
            <a:r>
              <a:rPr lang="en-US" sz="1200" b="1"/>
              <a:t>&gt; 38 m/s</a:t>
            </a:r>
            <a:endParaRPr lang="cs-CZ" sz="1200" b="1"/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6545263" y="2438400"/>
            <a:ext cx="14178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 smtClean="0"/>
              <a:t>3</a:t>
            </a:r>
            <a:r>
              <a:rPr lang="cs-CZ" sz="1200" b="1" dirty="0" smtClean="0"/>
              <a:t>0</a:t>
            </a:r>
            <a:r>
              <a:rPr lang="en-US" sz="1200" b="1" dirty="0" smtClean="0"/>
              <a:t>&lt; </a:t>
            </a:r>
            <a:r>
              <a:rPr lang="cs-CZ" sz="1200" b="1" dirty="0"/>
              <a:t>MCV </a:t>
            </a:r>
            <a:r>
              <a:rPr lang="en-US" sz="1200" b="1" dirty="0"/>
              <a:t>&lt; 4</a:t>
            </a:r>
            <a:r>
              <a:rPr lang="cs-CZ" sz="1200" b="1" dirty="0"/>
              <a:t>0</a:t>
            </a:r>
            <a:r>
              <a:rPr lang="en-US" sz="1200" b="1" dirty="0"/>
              <a:t> m/s</a:t>
            </a:r>
            <a:endParaRPr lang="cs-CZ" sz="1200" b="1" dirty="0"/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3657600" y="1066800"/>
            <a:ext cx="2286000" cy="381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207" name="Rectangle 15"/>
          <p:cNvSpPr>
            <a:spLocks noChangeArrowheads="1"/>
          </p:cNvSpPr>
          <p:nvPr/>
        </p:nvSpPr>
        <p:spPr bwMode="auto">
          <a:xfrm>
            <a:off x="762000" y="2895600"/>
            <a:ext cx="7620000" cy="457200"/>
          </a:xfrm>
          <a:prstGeom prst="rect">
            <a:avLst/>
          </a:prstGeom>
          <a:noFill/>
          <a:ln w="28575">
            <a:solidFill>
              <a:srgbClr val="CC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klasifikace cm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9280" y="692696"/>
            <a:ext cx="8073646" cy="5256583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GS SR-2020-11-05.jpg"/>
          <p:cNvPicPr>
            <a:picLocks noChangeAspect="1"/>
          </p:cNvPicPr>
          <p:nvPr/>
        </p:nvPicPr>
        <p:blipFill>
          <a:blip r:embed="rId2" cstate="print"/>
          <a:srcRect l="19877" t="10899" b="67346"/>
          <a:stretch>
            <a:fillRect/>
          </a:stretch>
        </p:blipFill>
        <p:spPr>
          <a:xfrm>
            <a:off x="2843808" y="4437112"/>
            <a:ext cx="3192886" cy="115212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844824"/>
            <a:ext cx="5116488" cy="1934282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476672"/>
            <a:ext cx="7375376" cy="648985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1143000"/>
          </a:xfrm>
        </p:spPr>
        <p:txBody>
          <a:bodyPr/>
          <a:lstStyle/>
          <a:p>
            <a:r>
              <a:rPr lang="cs-CZ" sz="3600" dirty="0" smtClean="0">
                <a:latin typeface="Arial" pitchFamily="34" charset="0"/>
                <a:cs typeface="Arial" pitchFamily="34" charset="0"/>
              </a:rPr>
              <a:t>CMT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ázek 4" descr="CMT GENY GRA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8719" y="1071546"/>
            <a:ext cx="8594045" cy="535785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1143000"/>
          </a:xfrm>
        </p:spPr>
        <p:txBody>
          <a:bodyPr/>
          <a:lstStyle/>
          <a:p>
            <a:r>
              <a:rPr lang="cs-CZ" sz="3600" dirty="0" smtClean="0">
                <a:latin typeface="Arial" pitchFamily="34" charset="0"/>
                <a:cs typeface="Arial" pitchFamily="34" charset="0"/>
              </a:rPr>
              <a:t>Algoritmus DNA diagnostiky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7504" y="908720"/>
            <a:ext cx="8856984" cy="5688632"/>
          </a:xfrm>
        </p:spPr>
        <p:txBody>
          <a:bodyPr/>
          <a:lstStyle/>
          <a:p>
            <a:pPr>
              <a:buNone/>
            </a:pPr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Single gene </a:t>
            </a:r>
            <a:r>
              <a:rPr lang="cs-CZ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testing</a:t>
            </a:r>
            <a:endParaRPr lang="cs-CZ" sz="2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jasné korelace genotyp/fenotyp (PMP22, MPZ, GJB1, MFN2)</a:t>
            </a:r>
          </a:p>
          <a:p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80% všech CMT pacientů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cs-CZ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Multiple gene panel (NGS - </a:t>
            </a:r>
            <a:r>
              <a:rPr lang="cs-CZ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HaloPlex</a:t>
            </a:r>
            <a:r>
              <a:rPr lang="cs-CZ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vzácné formy CMT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2021 &gt;100 genů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pravidelné aktualizace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Comprehensive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genomic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testing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(WES, WGS) 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Sugestivní RA + fenotyp</a:t>
            </a:r>
          </a:p>
          <a:p>
            <a:pPr>
              <a:buNone/>
            </a:pP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4727-earth-1680x1050-space-wallpaper.jpg"/>
          <p:cNvPicPr>
            <a:picLocks noChangeAspect="1"/>
          </p:cNvPicPr>
          <p:nvPr/>
        </p:nvPicPr>
        <p:blipFill>
          <a:blip r:embed="rId2" cstate="print"/>
          <a:srcRect l="15371" r="16482" b="12602"/>
          <a:stretch>
            <a:fillRect/>
          </a:stretch>
        </p:blipFill>
        <p:spPr>
          <a:xfrm>
            <a:off x="0" y="0"/>
            <a:ext cx="9144000" cy="6904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ovéPole 2"/>
          <p:cNvSpPr txBox="1"/>
          <p:nvPr/>
        </p:nvSpPr>
        <p:spPr>
          <a:xfrm>
            <a:off x="1187624" y="548680"/>
            <a:ext cx="6710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Hereditární neuropatie jsou globální nemoc</a:t>
            </a:r>
            <a:endParaRPr lang="cs-CZ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0" y="1988840"/>
            <a:ext cx="3331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Česká republika 5 tis.</a:t>
            </a:r>
            <a:endParaRPr lang="cs-CZ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300192" y="2060848"/>
            <a:ext cx="2512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Německo 30 tis.</a:t>
            </a:r>
            <a:endParaRPr lang="cs-CZ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5085184"/>
            <a:ext cx="1952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USA 150 tis.</a:t>
            </a:r>
            <a:endParaRPr lang="cs-CZ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566050" y="5661248"/>
            <a:ext cx="2577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Japonsko 14 tis.</a:t>
            </a:r>
            <a:endParaRPr lang="cs-CZ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347864" y="6237312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Australie</a:t>
            </a:r>
            <a:r>
              <a:rPr lang="cs-CZ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10 tis.</a:t>
            </a:r>
            <a:endParaRPr lang="cs-CZ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548680"/>
            <a:ext cx="7793038" cy="762000"/>
          </a:xfrm>
        </p:spPr>
        <p:txBody>
          <a:bodyPr/>
          <a:lstStyle/>
          <a:p>
            <a:r>
              <a:rPr lang="cs-CZ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AD CMT1A</a:t>
            </a:r>
            <a:r>
              <a:rPr lang="cs-CZ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cs-CZ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981200"/>
            <a:ext cx="8458200" cy="3352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70% všech CMT </a:t>
            </a:r>
            <a:r>
              <a:rPr lang="cs-CZ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 – nejčastější forma CMT nemoci</a:t>
            </a:r>
            <a:endParaRPr lang="cs-CZ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1991 </a:t>
            </a:r>
            <a:r>
              <a:rPr lang="cs-CZ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poprvé popsána </a:t>
            </a:r>
            <a:r>
              <a:rPr lang="cs-CZ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duplikace </a:t>
            </a:r>
            <a:r>
              <a:rPr lang="cs-CZ" sz="28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cs-CZ" sz="2800" b="1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exonů</a:t>
            </a:r>
            <a:r>
              <a:rPr lang="cs-CZ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v genu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PMP22</a:t>
            </a:r>
            <a:r>
              <a:rPr lang="cs-CZ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v </a:t>
            </a:r>
            <a:r>
              <a:rPr lang="cs-CZ" sz="2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lokusu</a:t>
            </a:r>
            <a:r>
              <a:rPr lang="cs-CZ" sz="28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17p11.2- p12 </a:t>
            </a:r>
            <a:r>
              <a:rPr lang="cs-CZ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Lupski</a:t>
            </a:r>
            <a:r>
              <a:rPr lang="cs-CZ" sz="20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1991)</a:t>
            </a:r>
            <a:endParaRPr lang="cs-CZ" sz="28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typická je deformita pes </a:t>
            </a:r>
            <a:r>
              <a:rPr lang="cs-CZ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cavus</a:t>
            </a:r>
            <a:endParaRPr lang="cs-CZ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nervová biopsie -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onion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err="1">
                <a:latin typeface="Arial" pitchFamily="34" charset="0"/>
                <a:cs typeface="Arial" pitchFamily="34" charset="0"/>
              </a:rPr>
              <a:t>bulbs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/>
              <a:t>                </a:t>
            </a:r>
          </a:p>
        </p:txBody>
      </p:sp>
      <p:pic>
        <p:nvPicPr>
          <p:cNvPr id="46086" name="Picture 6" descr="Hodan nerv1 1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5259388"/>
            <a:ext cx="1905000" cy="15224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6088" name="Line 8"/>
          <p:cNvSpPr>
            <a:spLocks noChangeShapeType="1"/>
          </p:cNvSpPr>
          <p:nvPr/>
        </p:nvSpPr>
        <p:spPr bwMode="auto">
          <a:xfrm flipH="1">
            <a:off x="1828800" y="4797152"/>
            <a:ext cx="1447056" cy="137504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6089" name="Line 9"/>
          <p:cNvSpPr>
            <a:spLocks noChangeShapeType="1"/>
          </p:cNvSpPr>
          <p:nvPr/>
        </p:nvSpPr>
        <p:spPr bwMode="auto">
          <a:xfrm flipH="1">
            <a:off x="2209800" y="4797152"/>
            <a:ext cx="1066056" cy="129884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46090" name="Line 10"/>
          <p:cNvSpPr>
            <a:spLocks noChangeShapeType="1"/>
          </p:cNvSpPr>
          <p:nvPr/>
        </p:nvSpPr>
        <p:spPr bwMode="auto">
          <a:xfrm flipH="1">
            <a:off x="2743200" y="4797152"/>
            <a:ext cx="532656" cy="114644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46091" name="Picture 11" descr="P1010099"/>
          <p:cNvPicPr>
            <a:picLocks noChangeAspect="1" noChangeArrowheads="1"/>
          </p:cNvPicPr>
          <p:nvPr/>
        </p:nvPicPr>
        <p:blipFill>
          <a:blip r:embed="rId4" cstate="print"/>
          <a:srcRect l="13675" r="24786" b="10257"/>
          <a:stretch>
            <a:fillRect/>
          </a:stretch>
        </p:blipFill>
        <p:spPr bwMode="auto">
          <a:xfrm>
            <a:off x="6056313" y="3429000"/>
            <a:ext cx="1646237" cy="32004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6092" name="Line 12"/>
          <p:cNvSpPr>
            <a:spLocks noChangeShapeType="1"/>
          </p:cNvSpPr>
          <p:nvPr/>
        </p:nvSpPr>
        <p:spPr bwMode="auto">
          <a:xfrm>
            <a:off x="5076056" y="4221088"/>
            <a:ext cx="1858144" cy="126531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pic>
        <p:nvPicPr>
          <p:cNvPr id="10" name="Obrázek 9" descr="duplik delec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35563" y="44624"/>
            <a:ext cx="2600933" cy="1841109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7772400" cy="1143000"/>
          </a:xfrm>
        </p:spPr>
        <p:txBody>
          <a:bodyPr/>
          <a:lstStyle/>
          <a:p>
            <a:r>
              <a:rPr lang="cs-CZ" sz="3600" smtClean="0">
                <a:latin typeface="Arial" charset="0"/>
                <a:cs typeface="Arial" charset="0"/>
              </a:rPr>
              <a:t>AD CMT1A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0824" y="1981200"/>
            <a:ext cx="4249167" cy="4114800"/>
          </a:xfrm>
        </p:spPr>
        <p:txBody>
          <a:bodyPr/>
          <a:lstStyle/>
          <a:p>
            <a:pPr>
              <a:defRPr/>
            </a:pPr>
            <a:r>
              <a:rPr lang="cs-CZ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70% všech CMT1</a:t>
            </a:r>
          </a:p>
          <a:p>
            <a:pPr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1-2.dekáda</a:t>
            </a:r>
          </a:p>
          <a:p>
            <a:pPr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pes 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cavus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(95%)</a:t>
            </a:r>
          </a:p>
          <a:p>
            <a:pPr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atrofie HK + DK</a:t>
            </a:r>
          </a:p>
          <a:p>
            <a:pPr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variabilita v rodině</a:t>
            </a:r>
          </a:p>
          <a:p>
            <a:pPr>
              <a:defRPr/>
            </a:pPr>
            <a:endParaRPr lang="cs-CZ" sz="2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sz="2800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>NCV &lt; 38 m/s</a:t>
            </a:r>
            <a:endParaRPr lang="cs-CZ" sz="2800" dirty="0">
              <a:solidFill>
                <a:schemeClr val="accent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Content Placeholder 4" descr="P114025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/>
          </a:blip>
          <a:srcRect l="16545" t="8795" b="11856"/>
          <a:stretch>
            <a:fillRect/>
          </a:stretch>
        </p:blipFill>
        <p:spPr>
          <a:xfrm>
            <a:off x="3995936" y="1973894"/>
            <a:ext cx="2557902" cy="1824039"/>
          </a:xfrm>
          <a:ln w="381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11269" name="Picture 6" descr="P101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1989138"/>
            <a:ext cx="2400300" cy="18002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270" name="Picture 3" descr="HecklRod1"/>
          <p:cNvPicPr>
            <a:picLocks noChangeAspect="1" noChangeArrowheads="1"/>
          </p:cNvPicPr>
          <p:nvPr/>
        </p:nvPicPr>
        <p:blipFill>
          <a:blip r:embed="rId4" cstate="print"/>
          <a:srcRect l="5173" t="10741" r="5173" b="8810"/>
          <a:stretch>
            <a:fillRect/>
          </a:stretch>
        </p:blipFill>
        <p:spPr bwMode="auto">
          <a:xfrm>
            <a:off x="4090988" y="4221163"/>
            <a:ext cx="2562225" cy="17240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271" name="Picture 5" descr="HecklRod2"/>
          <p:cNvPicPr>
            <a:picLocks noChangeAspect="1" noChangeArrowheads="1"/>
          </p:cNvPicPr>
          <p:nvPr/>
        </p:nvPicPr>
        <p:blipFill>
          <a:blip r:embed="rId5" cstate="print"/>
          <a:srcRect l="24529" t="37737" r="18867"/>
          <a:stretch>
            <a:fillRect/>
          </a:stretch>
        </p:blipFill>
        <p:spPr bwMode="auto">
          <a:xfrm>
            <a:off x="6815138" y="4221163"/>
            <a:ext cx="2090737" cy="17240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" name="Picture 6" descr="vetev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260648"/>
            <a:ext cx="2156048" cy="124607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755650" y="11113"/>
            <a:ext cx="7772400" cy="1143000"/>
          </a:xfrm>
        </p:spPr>
        <p:txBody>
          <a:bodyPr/>
          <a:lstStyle/>
          <a:p>
            <a:r>
              <a:rPr lang="cs-CZ" sz="3600" dirty="0" smtClean="0">
                <a:latin typeface="Arial" charset="0"/>
                <a:cs typeface="Arial" charset="0"/>
              </a:rPr>
              <a:t>AD CMT2A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-36512" y="1557338"/>
            <a:ext cx="3810000" cy="4114800"/>
          </a:xfrm>
        </p:spPr>
        <p:txBody>
          <a:bodyPr/>
          <a:lstStyle/>
          <a:p>
            <a:pPr>
              <a:defRPr/>
            </a:pPr>
            <a:r>
              <a:rPr lang="cs-CZ" sz="2800" b="1" dirty="0" err="1" smtClean="0">
                <a:latin typeface="Arial" pitchFamily="34" charset="0"/>
                <a:cs typeface="Arial" pitchFamily="34" charset="0"/>
              </a:rPr>
              <a:t>Mitofusin</a:t>
            </a:r>
            <a:r>
              <a:rPr lang="cs-CZ" sz="2800" b="1" dirty="0" smtClean="0">
                <a:latin typeface="Arial" pitchFamily="34" charset="0"/>
                <a:cs typeface="Arial" pitchFamily="34" charset="0"/>
              </a:rPr>
              <a:t> 2 (MFN)</a:t>
            </a:r>
          </a:p>
          <a:p>
            <a:pPr>
              <a:defRPr/>
            </a:pPr>
            <a:r>
              <a:rPr lang="cs-CZ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20% všech CMT2</a:t>
            </a:r>
          </a:p>
          <a:p>
            <a:pPr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1-2.dekáda</a:t>
            </a:r>
          </a:p>
          <a:p>
            <a:pPr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pes 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planus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atrofie HK + DK</a:t>
            </a:r>
          </a:p>
          <a:p>
            <a:pPr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variabilita mezi rodinami</a:t>
            </a:r>
          </a:p>
          <a:p>
            <a:pPr>
              <a:defRPr/>
            </a:pPr>
            <a:endParaRPr lang="cs-CZ" sz="2800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cs-CZ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NCV &gt; 38 m/s</a:t>
            </a:r>
          </a:p>
          <a:p>
            <a:pPr marL="0" indent="0">
              <a:buFontTx/>
              <a:buNone/>
              <a:defRPr/>
            </a:pPr>
            <a:endParaRPr lang="cs-CZ" dirty="0"/>
          </a:p>
        </p:txBody>
      </p:sp>
      <p:pic>
        <p:nvPicPr>
          <p:cNvPr id="12292" name="Picture 9" descr="P101001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8889" t="21667" r="17778" b="8333"/>
          <a:stretch>
            <a:fillRect/>
          </a:stretch>
        </p:blipFill>
        <p:spPr>
          <a:xfrm>
            <a:off x="3622675" y="1557338"/>
            <a:ext cx="2590800" cy="4532312"/>
          </a:xfrm>
          <a:ln w="38100">
            <a:solidFill>
              <a:srgbClr val="000000"/>
            </a:solidFill>
          </a:ln>
        </p:spPr>
      </p:pic>
      <p:pic>
        <p:nvPicPr>
          <p:cNvPr id="12293" name="Picture 10" descr="P1010014"/>
          <p:cNvPicPr>
            <a:picLocks noChangeAspect="1" noChangeArrowheads="1"/>
          </p:cNvPicPr>
          <p:nvPr/>
        </p:nvPicPr>
        <p:blipFill>
          <a:blip r:embed="rId3" cstate="print"/>
          <a:srcRect l="8333" t="2777" r="14583"/>
          <a:stretch>
            <a:fillRect/>
          </a:stretch>
        </p:blipFill>
        <p:spPr bwMode="auto">
          <a:xfrm>
            <a:off x="6443663" y="1557338"/>
            <a:ext cx="2589212" cy="24479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294" name="Picture 8" descr="P1010008"/>
          <p:cNvPicPr>
            <a:picLocks noChangeAspect="1" noChangeArrowheads="1"/>
          </p:cNvPicPr>
          <p:nvPr/>
        </p:nvPicPr>
        <p:blipFill>
          <a:blip r:embed="rId4" cstate="print">
            <a:lum bright="18000" contrast="18000"/>
          </a:blip>
          <a:srcRect t="7272" b="15152"/>
          <a:stretch>
            <a:fillRect/>
          </a:stretch>
        </p:blipFill>
        <p:spPr bwMode="auto">
          <a:xfrm>
            <a:off x="6443663" y="4221163"/>
            <a:ext cx="2592387" cy="15081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714356"/>
            <a:ext cx="7793038" cy="685800"/>
          </a:xfrm>
        </p:spPr>
        <p:txBody>
          <a:bodyPr/>
          <a:lstStyle/>
          <a:p>
            <a:r>
              <a:rPr lang="cs-CZ" sz="3600" b="1" dirty="0">
                <a:solidFill>
                  <a:schemeClr val="tx1"/>
                </a:solidFill>
                <a:latin typeface="Comic Sans MS" pitchFamily="66" charset="0"/>
              </a:rPr>
              <a:t>   </a:t>
            </a:r>
            <a:r>
              <a:rPr lang="cs-CZ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 vázaná forma CMT</a:t>
            </a:r>
            <a:r>
              <a:rPr lang="cs-CZ" sz="4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00808"/>
            <a:ext cx="8915400" cy="41148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cs-CZ" sz="28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10</a:t>
            </a:r>
            <a:r>
              <a:rPr lang="cs-CZ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% všech CMT </a:t>
            </a:r>
            <a:endParaRPr lang="cs-CZ" sz="2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 err="1">
                <a:latin typeface="Arial" pitchFamily="34" charset="0"/>
                <a:cs typeface="Arial" pitchFamily="34" charset="0"/>
              </a:rPr>
              <a:t>Connexin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 32 </a:t>
            </a:r>
            <a:r>
              <a:rPr lang="cs-CZ" sz="2800" i="1" dirty="0">
                <a:latin typeface="Arial" pitchFamily="34" charset="0"/>
                <a:cs typeface="Arial" pitchFamily="34" charset="0"/>
              </a:rPr>
              <a:t>(GJB1) </a:t>
            </a:r>
            <a:r>
              <a:rPr lang="cs-CZ" sz="2800" dirty="0">
                <a:latin typeface="Arial" pitchFamily="34" charset="0"/>
                <a:cs typeface="Arial" pitchFamily="34" charset="0"/>
              </a:rPr>
              <a:t>Xq13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Bergoffen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al.1993)</a:t>
            </a:r>
            <a:endParaRPr lang="cs-CZ" sz="28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sz="2800" dirty="0"/>
          </a:p>
          <a:p>
            <a:pPr>
              <a:lnSpc>
                <a:spcPct val="90000"/>
              </a:lnSpc>
              <a:buFontTx/>
              <a:buNone/>
            </a:pPr>
            <a:endParaRPr lang="cs-CZ" sz="2800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latin typeface="Arial" pitchFamily="34" charset="0"/>
                <a:cs typeface="Arial" pitchFamily="34" charset="0"/>
              </a:rPr>
              <a:t>Neexistuje přenos mezi muži</a:t>
            </a:r>
            <a:r>
              <a:rPr lang="cs-CZ" sz="2800" dirty="0"/>
              <a:t>       </a:t>
            </a:r>
          </a:p>
          <a:p>
            <a:pPr>
              <a:lnSpc>
                <a:spcPct val="90000"/>
              </a:lnSpc>
              <a:buFontTx/>
              <a:buNone/>
            </a:pPr>
            <a:endParaRPr lang="cs-CZ" sz="2800" dirty="0" smtClean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sz="2800" dirty="0">
              <a:solidFill>
                <a:srgbClr val="FF0000"/>
              </a:solidFill>
            </a:endParaRPr>
          </a:p>
        </p:txBody>
      </p:sp>
      <p:pic>
        <p:nvPicPr>
          <p:cNvPr id="50187" name="Picture 11"/>
          <p:cNvPicPr>
            <a:picLocks noChangeAspect="1" noChangeArrowheads="1"/>
          </p:cNvPicPr>
          <p:nvPr/>
        </p:nvPicPr>
        <p:blipFill>
          <a:blip r:embed="rId3" cstate="print"/>
          <a:srcRect l="6363" t="40224" r="50000" b="8061"/>
          <a:stretch>
            <a:fillRect/>
          </a:stretch>
        </p:blipFill>
        <p:spPr bwMode="auto">
          <a:xfrm>
            <a:off x="4887643" y="3861048"/>
            <a:ext cx="4184951" cy="235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7772400" cy="1143000"/>
          </a:xfrm>
        </p:spPr>
        <p:txBody>
          <a:bodyPr/>
          <a:lstStyle/>
          <a:p>
            <a:r>
              <a:rPr lang="cs-CZ" sz="3600" smtClean="0">
                <a:latin typeface="Arial" charset="0"/>
                <a:cs typeface="Arial" charset="0"/>
              </a:rPr>
              <a:t>CMTX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sz="half" idx="1"/>
          </p:nvPr>
        </p:nvSpPr>
        <p:spPr>
          <a:xfrm>
            <a:off x="107504" y="1341438"/>
            <a:ext cx="4392488" cy="5111898"/>
          </a:xfrm>
        </p:spPr>
        <p:txBody>
          <a:bodyPr/>
          <a:lstStyle/>
          <a:p>
            <a:r>
              <a:rPr lang="cs-CZ" sz="2400" dirty="0" smtClean="0">
                <a:latin typeface="Arial" charset="0"/>
                <a:cs typeface="Arial" charset="0"/>
              </a:rPr>
              <a:t>2-3.dekáda</a:t>
            </a:r>
          </a:p>
          <a:p>
            <a:endParaRPr lang="cs-CZ" sz="2400" dirty="0" smtClean="0">
              <a:latin typeface="Arial" charset="0"/>
              <a:cs typeface="Arial" charset="0"/>
            </a:endParaRPr>
          </a:p>
          <a:p>
            <a:r>
              <a:rPr lang="cs-CZ" sz="2400" dirty="0" smtClean="0">
                <a:latin typeface="Arial" charset="0"/>
                <a:cs typeface="Arial" charset="0"/>
              </a:rPr>
              <a:t>Fenotyp M&gt;F</a:t>
            </a:r>
          </a:p>
          <a:p>
            <a:r>
              <a:rPr lang="cs-CZ" sz="2400" dirty="0" smtClean="0">
                <a:latin typeface="Arial" charset="0"/>
                <a:cs typeface="Arial" charset="0"/>
              </a:rPr>
              <a:t>M – pes </a:t>
            </a:r>
            <a:r>
              <a:rPr lang="cs-CZ" sz="2400" dirty="0" err="1" smtClean="0">
                <a:latin typeface="Arial" charset="0"/>
                <a:cs typeface="Arial" charset="0"/>
              </a:rPr>
              <a:t>cavus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r>
              <a:rPr lang="cs-CZ" sz="2400" dirty="0" smtClean="0">
                <a:latin typeface="Arial" charset="0"/>
                <a:cs typeface="Arial" charset="0"/>
              </a:rPr>
              <a:t>M-atrofie HK+DK</a:t>
            </a:r>
          </a:p>
          <a:p>
            <a:endParaRPr lang="cs-CZ" sz="2400" dirty="0" smtClean="0">
              <a:latin typeface="Arial" charset="0"/>
              <a:cs typeface="Arial" charset="0"/>
            </a:endParaRPr>
          </a:p>
          <a:p>
            <a:r>
              <a:rPr lang="cs-CZ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NCV 35-45 m/s</a:t>
            </a:r>
          </a:p>
          <a:p>
            <a:pPr>
              <a:buNone/>
            </a:pPr>
            <a:r>
              <a:rPr lang="cs-CZ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M jako CMT1 &lt; 30 m/s</a:t>
            </a:r>
          </a:p>
          <a:p>
            <a:pPr>
              <a:buNone/>
            </a:pPr>
            <a:r>
              <a:rPr lang="cs-CZ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   F jako CMT2  &gt; 40 m/s</a:t>
            </a:r>
          </a:p>
          <a:p>
            <a:endParaRPr lang="cs-CZ" sz="2400" dirty="0" smtClean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r>
              <a:rPr lang="cs-CZ" sz="24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CNS – abnormní BAEP</a:t>
            </a:r>
          </a:p>
          <a:p>
            <a:pPr>
              <a:buNone/>
            </a:pPr>
            <a:r>
              <a:rPr lang="cs-CZ" sz="2400" dirty="0" smtClean="0">
                <a:solidFill>
                  <a:srgbClr val="0033CC"/>
                </a:solidFill>
                <a:latin typeface="Arial" charset="0"/>
                <a:cs typeface="Arial" charset="0"/>
              </a:rPr>
              <a:t>               MR mozku BHM</a:t>
            </a:r>
          </a:p>
          <a:p>
            <a:endParaRPr lang="cs-CZ" dirty="0" smtClean="0"/>
          </a:p>
        </p:txBody>
      </p:sp>
      <p:pic>
        <p:nvPicPr>
          <p:cNvPr id="13316" name="Picture 6" descr="J:\FOTO 2002-2004\Zajícovi CMTX\ZajRod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t="16086"/>
          <a:stretch>
            <a:fillRect/>
          </a:stretch>
        </p:blipFill>
        <p:spPr>
          <a:xfrm>
            <a:off x="4572000" y="1412875"/>
            <a:ext cx="3840163" cy="2416175"/>
          </a:xfrm>
        </p:spPr>
      </p:pic>
      <p:pic>
        <p:nvPicPr>
          <p:cNvPr id="13317" name="Picture 7" descr="J:\FOTO 2002-2004\Zajícovi CMTX\ZajRo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933825"/>
            <a:ext cx="374491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1470025"/>
          </a:xfrm>
        </p:spPr>
        <p:txBody>
          <a:bodyPr/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Vzácné formy CMT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 descr="DRAWING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5" y="2132856"/>
            <a:ext cx="5636409" cy="352839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131840" y="5949280"/>
            <a:ext cx="3471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Originál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H.H.Tooth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1886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143000"/>
          </a:xfrm>
        </p:spPr>
        <p:txBody>
          <a:bodyPr/>
          <a:lstStyle/>
          <a:p>
            <a:pPr eaLnBrk="1" hangingPunct="1"/>
            <a:r>
              <a:rPr lang="cs-CZ" sz="3600" smtClean="0">
                <a:latin typeface="Arial" charset="0"/>
              </a:rPr>
              <a:t>AR CMT2 + neuromyotonie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4391025" cy="52562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sz="2000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HINT 1</a:t>
            </a:r>
            <a:r>
              <a:rPr lang="cs-CZ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v </a:t>
            </a:r>
            <a:r>
              <a:rPr lang="cs-CZ" sz="2000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lokusu</a:t>
            </a:r>
            <a:r>
              <a:rPr lang="cs-CZ" sz="20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5q31.1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Manifestace v 1-2 dekádě-poruchy chůze, zakopávání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Hlavně motorické symptomy s maximem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akrální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slabosti na DK i HK 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Malá porucha čití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b="1" dirty="0" smtClean="0">
                <a:latin typeface="Arial" pitchFamily="34" charset="0"/>
                <a:cs typeface="Arial" pitchFamily="34" charset="0"/>
              </a:rPr>
              <a:t>CAVE : myotonické symptomy-porucha dekontrakce při stisku + tuhnutí svalů</a:t>
            </a:r>
          </a:p>
          <a:p>
            <a:pPr eaLnBrk="1" hangingPunct="1">
              <a:lnSpc>
                <a:spcPct val="80000"/>
              </a:lnSpc>
            </a:pPr>
            <a:r>
              <a:rPr lang="cs-CZ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EMG: rozhodující role – kromě těžké </a:t>
            </a:r>
            <a:r>
              <a:rPr lang="cs-CZ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axonální</a:t>
            </a:r>
            <a:r>
              <a:rPr lang="cs-CZ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neuropatie jsou </a:t>
            </a:r>
            <a:r>
              <a:rPr lang="cs-CZ" sz="2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neuromyotonické</a:t>
            </a:r>
            <a:r>
              <a:rPr lang="cs-CZ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výboje !! </a:t>
            </a:r>
          </a:p>
          <a:p>
            <a:pPr eaLnBrk="1" hangingPunct="1">
              <a:lnSpc>
                <a:spcPct val="80000"/>
              </a:lnSpc>
            </a:pPr>
            <a:endParaRPr lang="cs-CZ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ČR již 21 rodin – bude častější než si myslíme</a:t>
            </a:r>
          </a:p>
        </p:txBody>
      </p:sp>
      <p:pic>
        <p:nvPicPr>
          <p:cNvPr id="21508" name="Picture 4" descr="P1070393"/>
          <p:cNvPicPr>
            <a:picLocks noChangeAspect="1" noChangeArrowheads="1"/>
          </p:cNvPicPr>
          <p:nvPr/>
        </p:nvPicPr>
        <p:blipFill>
          <a:blip r:embed="rId2" cstate="print"/>
          <a:srcRect l="20567" r="9479"/>
          <a:stretch>
            <a:fillRect/>
          </a:stretch>
        </p:blipFill>
        <p:spPr bwMode="auto">
          <a:xfrm>
            <a:off x="5211763" y="1052513"/>
            <a:ext cx="13620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P1150687"/>
          <p:cNvPicPr>
            <a:picLocks noChangeAspect="1" noChangeArrowheads="1"/>
          </p:cNvPicPr>
          <p:nvPr/>
        </p:nvPicPr>
        <p:blipFill>
          <a:blip r:embed="rId3" cstate="print"/>
          <a:srcRect l="19055" r="11916" b="3543"/>
          <a:stretch>
            <a:fillRect/>
          </a:stretch>
        </p:blipFill>
        <p:spPr bwMode="auto">
          <a:xfrm>
            <a:off x="5219700" y="3716338"/>
            <a:ext cx="14684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8" descr="P1150693"/>
          <p:cNvPicPr>
            <a:picLocks noChangeAspect="1" noChangeArrowheads="1"/>
          </p:cNvPicPr>
          <p:nvPr/>
        </p:nvPicPr>
        <p:blipFill>
          <a:blip r:embed="rId4" cstate="print"/>
          <a:srcRect l="4561" r="7210" b="5307"/>
          <a:stretch>
            <a:fillRect/>
          </a:stretch>
        </p:blipFill>
        <p:spPr bwMode="auto">
          <a:xfrm>
            <a:off x="6948488" y="3789363"/>
            <a:ext cx="191293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9" descr="P1070400"/>
          <p:cNvPicPr>
            <a:picLocks noChangeAspect="1" noChangeArrowheads="1"/>
          </p:cNvPicPr>
          <p:nvPr/>
        </p:nvPicPr>
        <p:blipFill>
          <a:blip r:embed="rId5" cstate="print"/>
          <a:srcRect l="14725" r="17026" b="12680"/>
          <a:stretch>
            <a:fillRect/>
          </a:stretch>
        </p:blipFill>
        <p:spPr bwMode="auto">
          <a:xfrm>
            <a:off x="7388225" y="1052513"/>
            <a:ext cx="1519238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79388" y="-26988"/>
            <a:ext cx="8856662" cy="1143001"/>
          </a:xfrm>
        </p:spPr>
        <p:txBody>
          <a:bodyPr/>
          <a:lstStyle/>
          <a:p>
            <a:pPr eaLnBrk="1" hangingPunct="1"/>
            <a:r>
              <a:rPr lang="cs-CZ" sz="3300" smtClean="0">
                <a:latin typeface="Arial" charset="0"/>
                <a:cs typeface="Arial" charset="0"/>
              </a:rPr>
              <a:t>CMT s rómské etnikum – CMT4G- Russe</a:t>
            </a:r>
          </a:p>
        </p:txBody>
      </p:sp>
      <p:pic>
        <p:nvPicPr>
          <p:cNvPr id="25603" name="Picture 3" descr="J:\FOTO PAC 2014\SIMONOVA CMT-RUSE\P12203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4076700"/>
            <a:ext cx="3190875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J:\FOTO PAC 2014\SIMONOVA CMT-RUSE\P12203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96075" y="981075"/>
            <a:ext cx="227012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J:\FOTO PAC 2014\SIMONOVA CMT-RUSE\P12203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4076700"/>
            <a:ext cx="2303462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Obrázek 5" descr="P122034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981075"/>
            <a:ext cx="22479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ovéPole 6"/>
          <p:cNvSpPr txBox="1">
            <a:spLocks noChangeArrowheads="1"/>
          </p:cNvSpPr>
          <p:nvPr/>
        </p:nvSpPr>
        <p:spPr bwMode="auto">
          <a:xfrm>
            <a:off x="34925" y="1196975"/>
            <a:ext cx="4430713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  <a:latin typeface="Arial" charset="0"/>
                <a:cs typeface="Arial" charset="0"/>
              </a:rPr>
              <a:t>Mutace v HK1 genu 10q22.1</a:t>
            </a:r>
          </a:p>
          <a:p>
            <a:r>
              <a:rPr lang="cs-CZ">
                <a:solidFill>
                  <a:srgbClr val="FF0000"/>
                </a:solidFill>
                <a:latin typeface="Arial" charset="0"/>
                <a:cs typeface="Arial" charset="0"/>
              </a:rPr>
              <a:t>AR dědičnost </a:t>
            </a:r>
          </a:p>
          <a:p>
            <a:endParaRPr lang="cs-CZ">
              <a:latin typeface="Arial" charset="0"/>
              <a:cs typeface="Arial" charset="0"/>
            </a:endParaRPr>
          </a:p>
          <a:p>
            <a:r>
              <a:rPr lang="cs-CZ">
                <a:solidFill>
                  <a:srgbClr val="0033CC"/>
                </a:solidFill>
                <a:latin typeface="Arial" charset="0"/>
                <a:cs typeface="Arial" charset="0"/>
              </a:rPr>
              <a:t>Nástup příznaků mezi 5-16 lety</a:t>
            </a:r>
          </a:p>
          <a:p>
            <a:r>
              <a:rPr lang="cs-CZ">
                <a:solidFill>
                  <a:srgbClr val="0033CC"/>
                </a:solidFill>
                <a:latin typeface="Arial" charset="0"/>
                <a:cs typeface="Arial" charset="0"/>
              </a:rPr>
              <a:t>DK&gt;&gt;HK /až kolem 25 roků/</a:t>
            </a:r>
          </a:p>
          <a:p>
            <a:endParaRPr lang="cs-CZ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r>
              <a:rPr lang="cs-CZ">
                <a:solidFill>
                  <a:srgbClr val="0033CC"/>
                </a:solidFill>
                <a:latin typeface="Arial" charset="0"/>
                <a:cs typeface="Arial" charset="0"/>
              </a:rPr>
              <a:t>Deformity nohou</a:t>
            </a:r>
          </a:p>
          <a:p>
            <a:r>
              <a:rPr lang="cs-CZ" b="1">
                <a:solidFill>
                  <a:srgbClr val="0033CC"/>
                </a:solidFill>
                <a:latin typeface="Arial" charset="0"/>
                <a:cs typeface="Arial" charset="0"/>
              </a:rPr>
              <a:t>Clawed toes 100%</a:t>
            </a:r>
          </a:p>
          <a:p>
            <a:r>
              <a:rPr lang="cs-CZ" b="1">
                <a:solidFill>
                  <a:srgbClr val="0033CC"/>
                </a:solidFill>
                <a:latin typeface="Arial" charset="0"/>
                <a:cs typeface="Arial" charset="0"/>
              </a:rPr>
              <a:t>Clawed hands 80%</a:t>
            </a:r>
          </a:p>
          <a:p>
            <a:r>
              <a:rPr lang="cs-CZ">
                <a:solidFill>
                  <a:srgbClr val="0033CC"/>
                </a:solidFill>
                <a:latin typeface="Arial" charset="0"/>
                <a:cs typeface="Arial" charset="0"/>
              </a:rPr>
              <a:t>Ptóza, dysfonie</a:t>
            </a:r>
          </a:p>
          <a:p>
            <a:endParaRPr lang="cs-CZ">
              <a:latin typeface="Arial" charset="0"/>
              <a:cs typeface="Arial" charset="0"/>
            </a:endParaRPr>
          </a:p>
          <a:p>
            <a:r>
              <a:rPr lang="cs-CZ">
                <a:latin typeface="Arial" charset="0"/>
                <a:cs typeface="Arial" charset="0"/>
              </a:rPr>
              <a:t>MCV 30-35 m/s</a:t>
            </a:r>
          </a:p>
          <a:p>
            <a:endParaRPr lang="cs-CZ">
              <a:latin typeface="Arial" charset="0"/>
              <a:cs typeface="Arial" charset="0"/>
            </a:endParaRPr>
          </a:p>
          <a:p>
            <a:r>
              <a:rPr lang="cs-CZ">
                <a:latin typeface="Arial" charset="0"/>
                <a:cs typeface="Arial" charset="0"/>
              </a:rPr>
              <a:t>Těžká kvadruparéza</a:t>
            </a:r>
          </a:p>
          <a:p>
            <a:r>
              <a:rPr lang="cs-CZ">
                <a:latin typeface="Arial" charset="0"/>
                <a:cs typeface="Arial" charset="0"/>
              </a:rPr>
              <a:t>v 5.dekádě</a:t>
            </a:r>
          </a:p>
          <a:p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5292725" y="981075"/>
            <a:ext cx="792163" cy="5540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1143000"/>
          </a:xfrm>
        </p:spPr>
        <p:txBody>
          <a:bodyPr/>
          <a:lstStyle/>
          <a:p>
            <a:r>
              <a:rPr lang="cs-CZ" sz="3600" dirty="0" smtClean="0">
                <a:latin typeface="Arial" pitchFamily="34" charset="0"/>
                <a:cs typeface="Arial" pitchFamily="34" charset="0"/>
              </a:rPr>
              <a:t>CMT 4F  - </a:t>
            </a:r>
            <a:r>
              <a:rPr lang="cs-CZ" sz="3600" dirty="0" err="1" smtClean="0">
                <a:latin typeface="Arial" pitchFamily="34" charset="0"/>
                <a:cs typeface="Arial" pitchFamily="34" charset="0"/>
              </a:rPr>
              <a:t>periaxin</a:t>
            </a:r>
            <a:r>
              <a:rPr lang="cs-CZ" sz="3600" dirty="0" smtClean="0">
                <a:latin typeface="Arial" pitchFamily="34" charset="0"/>
                <a:cs typeface="Arial" pitchFamily="34" charset="0"/>
              </a:rPr>
              <a:t> - PRX</a:t>
            </a:r>
            <a:br>
              <a:rPr lang="cs-CZ" sz="3600" dirty="0" smtClean="0">
                <a:latin typeface="Arial" pitchFamily="34" charset="0"/>
                <a:cs typeface="Arial" pitchFamily="34" charset="0"/>
              </a:rPr>
            </a:br>
            <a:r>
              <a:rPr lang="cs-CZ" sz="3600" dirty="0" smtClean="0">
                <a:latin typeface="Arial" pitchFamily="34" charset="0"/>
                <a:cs typeface="Arial" pitchFamily="34" charset="0"/>
              </a:rPr>
              <a:t>extrémní demyelinizace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PERIAXIN 2.jpg"/>
          <p:cNvPicPr>
            <a:picLocks noChangeAspect="1"/>
          </p:cNvPicPr>
          <p:nvPr/>
        </p:nvPicPr>
        <p:blipFill>
          <a:blip r:embed="rId2" cstate="print">
            <a:lum bright="21000"/>
          </a:blip>
          <a:stretch>
            <a:fillRect/>
          </a:stretch>
        </p:blipFill>
        <p:spPr>
          <a:xfrm>
            <a:off x="251520" y="1268760"/>
            <a:ext cx="5292080" cy="2584956"/>
          </a:xfrm>
          <a:prstGeom prst="rect">
            <a:avLst/>
          </a:prstGeom>
        </p:spPr>
      </p:pic>
      <p:pic>
        <p:nvPicPr>
          <p:cNvPr id="4" name="Obrázek 3" descr="PERIAXIN.jpg"/>
          <p:cNvPicPr>
            <a:picLocks noChangeAspect="1"/>
          </p:cNvPicPr>
          <p:nvPr/>
        </p:nvPicPr>
        <p:blipFill>
          <a:blip r:embed="rId3" cstate="print">
            <a:lum bright="28000"/>
          </a:blip>
          <a:stretch>
            <a:fillRect/>
          </a:stretch>
        </p:blipFill>
        <p:spPr>
          <a:xfrm>
            <a:off x="251520" y="4005064"/>
            <a:ext cx="5307090" cy="2592288"/>
          </a:xfrm>
          <a:prstGeom prst="rect">
            <a:avLst/>
          </a:prstGeom>
        </p:spPr>
      </p:pic>
      <p:pic>
        <p:nvPicPr>
          <p:cNvPr id="5" name="Obrázek 4" descr="P1350901.JPG"/>
          <p:cNvPicPr>
            <a:picLocks noChangeAspect="1"/>
          </p:cNvPicPr>
          <p:nvPr/>
        </p:nvPicPr>
        <p:blipFill>
          <a:blip r:embed="rId4" cstate="print"/>
          <a:srcRect l="22000" t="32150" r="24800" b="6951"/>
          <a:stretch>
            <a:fillRect/>
          </a:stretch>
        </p:blipFill>
        <p:spPr>
          <a:xfrm>
            <a:off x="6948264" y="1268760"/>
            <a:ext cx="1839929" cy="2808312"/>
          </a:xfrm>
          <a:prstGeom prst="rect">
            <a:avLst/>
          </a:prstGeom>
        </p:spPr>
      </p:pic>
      <p:pic>
        <p:nvPicPr>
          <p:cNvPr id="6" name="Obrázek 5" descr="P1360012.JPG"/>
          <p:cNvPicPr>
            <a:picLocks noChangeAspect="1"/>
          </p:cNvPicPr>
          <p:nvPr/>
        </p:nvPicPr>
        <p:blipFill>
          <a:blip r:embed="rId5" cstate="print"/>
          <a:srcRect l="20076" t="18500" r="21650" b="2751"/>
          <a:stretch>
            <a:fillRect/>
          </a:stretch>
        </p:blipFill>
        <p:spPr>
          <a:xfrm>
            <a:off x="6228184" y="4221088"/>
            <a:ext cx="2601753" cy="263691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39552" y="3212976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MCV 2.4 m/s</a:t>
            </a:r>
            <a:endParaRPr lang="cs-CZ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67544" y="5877272"/>
            <a:ext cx="196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MCV 2.6 m/s</a:t>
            </a:r>
            <a:endParaRPr lang="cs-CZ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66448" y="2708920"/>
            <a:ext cx="1832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DML  56 </a:t>
            </a:r>
            <a:r>
              <a:rPr lang="cs-CZ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ms</a:t>
            </a:r>
            <a:endParaRPr lang="cs-CZ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79886" y="5445224"/>
            <a:ext cx="2003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DML 39,7 </a:t>
            </a:r>
            <a:r>
              <a:rPr lang="cs-CZ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ms</a:t>
            </a:r>
            <a:endParaRPr lang="cs-CZ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0" y="2743200"/>
            <a:ext cx="3995936" cy="4114800"/>
          </a:xfrm>
        </p:spPr>
        <p:txBody>
          <a:bodyPr/>
          <a:lstStyle/>
          <a:p>
            <a:pPr>
              <a:buNone/>
            </a:pPr>
            <a:r>
              <a:rPr lang="cs-CZ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SORD</a:t>
            </a:r>
            <a:r>
              <a:rPr lang="cs-CZ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gen 15q21.1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AR dědičnost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Nástup ve 2-3.dekádě</a:t>
            </a:r>
          </a:p>
          <a:p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Axonální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 neuropatie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M&gt;S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Pes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cavus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Chůze bez opory do 5.dekády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Léčitelné inhibitory AR ?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Zástupný symbol pro obsah 6" descr="P143041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1789"/>
          <a:stretch>
            <a:fillRect/>
          </a:stretch>
        </p:blipFill>
        <p:spPr>
          <a:xfrm>
            <a:off x="3707904" y="2780928"/>
            <a:ext cx="1077584" cy="16288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7092280" y="0"/>
            <a:ext cx="1931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Březen 2021</a:t>
            </a:r>
            <a:endParaRPr lang="cs-CZ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Obrázek 7" descr="P1430422.JPG"/>
          <p:cNvPicPr>
            <a:picLocks noChangeAspect="1"/>
          </p:cNvPicPr>
          <p:nvPr/>
        </p:nvPicPr>
        <p:blipFill>
          <a:blip r:embed="rId4" cstate="print"/>
          <a:srcRect l="10912" t="9699" b="20465"/>
          <a:stretch>
            <a:fillRect/>
          </a:stretch>
        </p:blipFill>
        <p:spPr>
          <a:xfrm>
            <a:off x="4860032" y="2780928"/>
            <a:ext cx="2204610" cy="1296144"/>
          </a:xfrm>
          <a:prstGeom prst="rect">
            <a:avLst/>
          </a:prstGeom>
        </p:spPr>
      </p:pic>
      <p:pic>
        <p:nvPicPr>
          <p:cNvPr id="9" name="Obrázek 8" descr="P1430434.JPG"/>
          <p:cNvPicPr>
            <a:picLocks noChangeAspect="1"/>
          </p:cNvPicPr>
          <p:nvPr/>
        </p:nvPicPr>
        <p:blipFill>
          <a:blip r:embed="rId5" cstate="print"/>
          <a:srcRect l="7275" r="7275" b="12705"/>
          <a:stretch>
            <a:fillRect/>
          </a:stretch>
        </p:blipFill>
        <p:spPr>
          <a:xfrm>
            <a:off x="7164288" y="2780928"/>
            <a:ext cx="1691680" cy="1296144"/>
          </a:xfrm>
          <a:prstGeom prst="rect">
            <a:avLst/>
          </a:prstGeom>
        </p:spPr>
      </p:pic>
      <p:pic>
        <p:nvPicPr>
          <p:cNvPr id="10" name="Obrázek 9" descr="P1420866.JPG"/>
          <p:cNvPicPr>
            <a:picLocks noChangeAspect="1"/>
          </p:cNvPicPr>
          <p:nvPr/>
        </p:nvPicPr>
        <p:blipFill>
          <a:blip r:embed="rId6" cstate="print"/>
          <a:srcRect t="11111" b="5556"/>
          <a:stretch>
            <a:fillRect/>
          </a:stretch>
        </p:blipFill>
        <p:spPr>
          <a:xfrm>
            <a:off x="5004048" y="4725144"/>
            <a:ext cx="2073830" cy="1296144"/>
          </a:xfrm>
          <a:prstGeom prst="rect">
            <a:avLst/>
          </a:prstGeom>
        </p:spPr>
      </p:pic>
      <p:pic>
        <p:nvPicPr>
          <p:cNvPr id="11" name="Obrázek 10" descr="P1420889.JPG"/>
          <p:cNvPicPr>
            <a:picLocks noChangeAspect="1"/>
          </p:cNvPicPr>
          <p:nvPr/>
        </p:nvPicPr>
        <p:blipFill>
          <a:blip r:embed="rId7" cstate="print"/>
          <a:srcRect t="913" b="13530"/>
          <a:stretch>
            <a:fillRect/>
          </a:stretch>
        </p:blipFill>
        <p:spPr>
          <a:xfrm rot="5400000">
            <a:off x="3366120" y="5044489"/>
            <a:ext cx="1907704" cy="1224137"/>
          </a:xfrm>
          <a:prstGeom prst="rect">
            <a:avLst/>
          </a:prstGeom>
        </p:spPr>
      </p:pic>
      <p:pic>
        <p:nvPicPr>
          <p:cNvPr id="12" name="Obrázek 11" descr="P1420878.JPG"/>
          <p:cNvPicPr>
            <a:picLocks noChangeAspect="1"/>
          </p:cNvPicPr>
          <p:nvPr/>
        </p:nvPicPr>
        <p:blipFill>
          <a:blip r:embed="rId8" cstate="print"/>
          <a:srcRect l="8333" r="4167" b="5556"/>
          <a:stretch>
            <a:fillRect/>
          </a:stretch>
        </p:blipFill>
        <p:spPr>
          <a:xfrm>
            <a:off x="7164288" y="4725144"/>
            <a:ext cx="1656184" cy="134072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940152" y="4149080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Žena 40 let</a:t>
            </a:r>
            <a:endParaRPr lang="cs-CZ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012160" y="6309320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Muž 60 let</a:t>
            </a:r>
            <a:endParaRPr lang="cs-CZ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2910" y="0"/>
            <a:ext cx="7772400" cy="1143000"/>
          </a:xfrm>
        </p:spPr>
        <p:txBody>
          <a:bodyPr/>
          <a:lstStyle/>
          <a:p>
            <a:r>
              <a:rPr lang="cs-CZ" sz="3600" dirty="0" smtClean="0">
                <a:latin typeface="Arial" pitchFamily="34" charset="0"/>
                <a:cs typeface="Arial" pitchFamily="34" charset="0"/>
              </a:rPr>
              <a:t>Různé formy hereditárních neuropatií</a:t>
            </a:r>
            <a:br>
              <a:rPr lang="cs-CZ" sz="3600" dirty="0" smtClean="0">
                <a:latin typeface="Arial" pitchFamily="34" charset="0"/>
                <a:cs typeface="Arial" pitchFamily="34" charset="0"/>
              </a:rPr>
            </a:br>
            <a:r>
              <a:rPr lang="cs-CZ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nesyndromové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x </a:t>
            </a:r>
            <a:r>
              <a:rPr lang="cs-CZ" sz="28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syndromové</a:t>
            </a:r>
            <a:endParaRPr lang="cs-CZ" sz="2800" dirty="0">
              <a:solidFill>
                <a:srgbClr val="0000FF"/>
              </a:solidFill>
            </a:endParaRPr>
          </a:p>
        </p:txBody>
      </p:sp>
      <p:pic>
        <p:nvPicPr>
          <p:cNvPr id="3" name="Obrázek 2" descr="jmedgenet-2015-October-52-10-681-F1.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7224" y="1214422"/>
            <a:ext cx="7429552" cy="541119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857224" y="1214422"/>
            <a:ext cx="7429552" cy="22860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857224" y="3857628"/>
            <a:ext cx="7429552" cy="285752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1143000"/>
          </a:xfrm>
        </p:spPr>
        <p:txBody>
          <a:bodyPr/>
          <a:lstStyle/>
          <a:p>
            <a:r>
              <a:rPr lang="cs-CZ" sz="3600" dirty="0" smtClean="0">
                <a:latin typeface="Arial" pitchFamily="34" charset="0"/>
                <a:cs typeface="Arial" pitchFamily="34" charset="0"/>
              </a:rPr>
              <a:t>Diagnostický algoritmus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980728"/>
            <a:ext cx="8532440" cy="5472608"/>
          </a:xfrm>
        </p:spPr>
        <p:txBody>
          <a:bodyPr/>
          <a:lstStyle/>
          <a:p>
            <a:endParaRPr lang="cs-CZ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Rodinná anamnéza – 70% pozitivní</a:t>
            </a:r>
          </a:p>
          <a:p>
            <a:r>
              <a:rPr lang="cs-CZ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Nástup příznaků – 60% v 1+2.dekádě</a:t>
            </a:r>
          </a:p>
          <a:p>
            <a:r>
              <a:rPr lang="cs-CZ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Atrofie </a:t>
            </a:r>
            <a:r>
              <a:rPr lang="cs-CZ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peroneální</a:t>
            </a:r>
            <a:r>
              <a:rPr lang="cs-CZ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– zakopávání, distorze, </a:t>
            </a:r>
            <a:r>
              <a:rPr lang="cs-CZ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instabilita</a:t>
            </a:r>
            <a:endParaRPr lang="cs-CZ" sz="20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Deformita nohy pes </a:t>
            </a:r>
            <a:r>
              <a:rPr lang="cs-CZ" sz="20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cavus</a:t>
            </a:r>
            <a:r>
              <a:rPr lang="cs-CZ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cca u 50% CMT</a:t>
            </a:r>
          </a:p>
          <a:p>
            <a:r>
              <a:rPr lang="cs-CZ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Malé senzitivní symptomy – chybí parestezie</a:t>
            </a:r>
            <a:endParaRPr lang="cs-CZ" sz="20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EMG –  CMT  nebo  HMN  nebo  HSN</a:t>
            </a: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              CMT typ 1 MCV &lt;38 m/s   typ 2 MCV &gt;38 m/s                 </a:t>
            </a:r>
          </a:p>
          <a:p>
            <a:pPr>
              <a:buNone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                   Intermediární  typ 30 &lt;MCV &lt;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40 m/s</a:t>
            </a:r>
          </a:p>
          <a:p>
            <a:pPr>
              <a:buNone/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Vyloučit jinou etiologii – biochemie,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likvor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MR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DNA vyšetření &gt;100 známých genů, jejich mutace způsobí nějakou formu hereditární neuropatie</a:t>
            </a:r>
            <a:endParaRPr lang="cs-CZ" sz="2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cs-CZ" sz="3200" dirty="0" smtClean="0">
                <a:latin typeface="Tahoma" pitchFamily="34" charset="0"/>
              </a:rPr>
              <a:t>Přínos genetiky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648200"/>
          </a:xfrm>
        </p:spPr>
        <p:txBody>
          <a:bodyPr/>
          <a:lstStyle/>
          <a:p>
            <a:pPr eaLnBrk="1" hangingPunct="1"/>
            <a:r>
              <a:rPr lang="cs-CZ" dirty="0" smtClean="0">
                <a:latin typeface="Tahoma" pitchFamily="34" charset="0"/>
              </a:rPr>
              <a:t>Diagnostika </a:t>
            </a:r>
          </a:p>
          <a:p>
            <a:pPr eaLnBrk="1" hangingPunct="1"/>
            <a:r>
              <a:rPr lang="cs-CZ" dirty="0" smtClean="0">
                <a:latin typeface="Tahoma" pitchFamily="34" charset="0"/>
              </a:rPr>
              <a:t>Poradenství </a:t>
            </a:r>
          </a:p>
          <a:p>
            <a:pPr eaLnBrk="1" hangingPunct="1"/>
            <a:endParaRPr lang="cs-CZ" dirty="0" smtClean="0">
              <a:latin typeface="Tahoma" pitchFamily="34" charset="0"/>
            </a:endParaRPr>
          </a:p>
          <a:p>
            <a:pPr eaLnBrk="1" hangingPunct="1"/>
            <a:endParaRPr lang="cs-CZ" dirty="0" smtClean="0">
              <a:latin typeface="Tahoma" pitchFamily="34" charset="0"/>
            </a:endParaRPr>
          </a:p>
          <a:p>
            <a:pPr eaLnBrk="1" hangingPunct="1"/>
            <a:endParaRPr lang="cs-CZ" dirty="0" smtClean="0">
              <a:latin typeface="Tahoma" pitchFamily="34" charset="0"/>
            </a:endParaRPr>
          </a:p>
          <a:p>
            <a:pPr eaLnBrk="1" hangingPunct="1"/>
            <a:r>
              <a:rPr lang="cs-CZ" dirty="0" smtClean="0">
                <a:latin typeface="Tahoma" pitchFamily="34" charset="0"/>
              </a:rPr>
              <a:t>Prevence  </a:t>
            </a:r>
          </a:p>
          <a:p>
            <a:pPr eaLnBrk="1" hangingPunct="1"/>
            <a:r>
              <a:rPr lang="cs-CZ" dirty="0" smtClean="0">
                <a:latin typeface="Tahoma" pitchFamily="34" charset="0"/>
              </a:rPr>
              <a:t>Prenatální dg.</a:t>
            </a:r>
          </a:p>
          <a:p>
            <a:pPr eaLnBrk="1" hangingPunct="1"/>
            <a:r>
              <a:rPr lang="cs-CZ" dirty="0" err="1" smtClean="0">
                <a:latin typeface="Tahoma" pitchFamily="34" charset="0"/>
              </a:rPr>
              <a:t>Preimplantační</a:t>
            </a:r>
            <a:r>
              <a:rPr lang="cs-CZ" dirty="0" smtClean="0">
                <a:latin typeface="Tahoma" pitchFamily="34" charset="0"/>
              </a:rPr>
              <a:t> dg.</a:t>
            </a:r>
          </a:p>
          <a:p>
            <a:pPr eaLnBrk="1" hangingPunct="1"/>
            <a:endParaRPr lang="cs-CZ" dirty="0" smtClean="0"/>
          </a:p>
          <a:p>
            <a:pPr eaLnBrk="1" hangingPunct="1">
              <a:buFontTx/>
              <a:buNone/>
            </a:pPr>
            <a:endParaRPr lang="cs-CZ" sz="2000" dirty="0" smtClean="0"/>
          </a:p>
        </p:txBody>
      </p:sp>
      <p:pic>
        <p:nvPicPr>
          <p:cNvPr id="40964" name="Picture 9" descr="J:\KONGRESY\SYMPOZIUM PLZEN 2014\geneticke poradenstv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3886200"/>
            <a:ext cx="2789238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8" descr="J:\KONGRESY\SYMPOZIUM PLZEN 2014\gravidi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066800"/>
            <a:ext cx="316547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>
                <a:latin typeface="Arial" pitchFamily="34" charset="0"/>
                <a:cs typeface="Arial" pitchFamily="34" charset="0"/>
              </a:rPr>
              <a:t>Léčba CMT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charcot-marie-tooth-disease-en-diseasemaps-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44824"/>
            <a:ext cx="7955168" cy="4176464"/>
          </a:xfrm>
          <a:prstGeom prst="rect">
            <a:avLst/>
          </a:prstGeom>
        </p:spPr>
      </p:pic>
      <p:pic>
        <p:nvPicPr>
          <p:cNvPr id="5" name="Obrázek 4" descr="DY0n0D5WAAEj6_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2240" y="332656"/>
            <a:ext cx="2196701" cy="2928934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1143000"/>
          </a:xfrm>
        </p:spPr>
        <p:txBody>
          <a:bodyPr/>
          <a:lstStyle/>
          <a:p>
            <a:pPr eaLnBrk="1" hangingPunct="1"/>
            <a:r>
              <a:rPr lang="cs-CZ" sz="3200" smtClean="0">
                <a:latin typeface="Tahoma" pitchFamily="34" charset="0"/>
              </a:rPr>
              <a:t>Léčíme symptomy nemoci, nikoli mutace</a:t>
            </a:r>
            <a:r>
              <a:rPr lang="cs-CZ" sz="3200" b="1" smtClean="0">
                <a:latin typeface="Comic Sans MS" pitchFamily="66" charset="0"/>
              </a:rPr>
              <a:t> </a:t>
            </a:r>
          </a:p>
        </p:txBody>
      </p:sp>
      <p:pic>
        <p:nvPicPr>
          <p:cNvPr id="37891" name="Picture 3" descr="orteza hlezna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3219450"/>
            <a:ext cx="2209800" cy="14287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892" name="Picture 4" descr="AFO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40525" y="3098800"/>
            <a:ext cx="1412875" cy="16256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893" name="Picture 5" descr="podoskop_03_DSC_0037"/>
          <p:cNvPicPr>
            <a:picLocks noChangeAspect="1" noChangeArrowheads="1"/>
          </p:cNvPicPr>
          <p:nvPr/>
        </p:nvPicPr>
        <p:blipFill>
          <a:blip r:embed="rId4" cstate="print"/>
          <a:srcRect l="14285" r="14285"/>
          <a:stretch>
            <a:fillRect/>
          </a:stretch>
        </p:blipFill>
        <p:spPr bwMode="auto">
          <a:xfrm>
            <a:off x="4038600" y="4857750"/>
            <a:ext cx="2209800" cy="17716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894" name="Picture 6" descr="vlozky_02_DSC_0001"/>
          <p:cNvPicPr>
            <a:picLocks noChangeAspect="1" noChangeArrowheads="1"/>
          </p:cNvPicPr>
          <p:nvPr/>
        </p:nvPicPr>
        <p:blipFill>
          <a:blip r:embed="rId5" cstate="print"/>
          <a:srcRect l="23438" r="28125" b="8281"/>
          <a:stretch>
            <a:fillRect/>
          </a:stretch>
        </p:blipFill>
        <p:spPr bwMode="auto">
          <a:xfrm>
            <a:off x="6781800" y="4876800"/>
            <a:ext cx="1393825" cy="1752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895" name="Picture 7" descr="RHB AS"/>
          <p:cNvPicPr>
            <a:picLocks noChangeAspect="1" noChangeArrowheads="1"/>
          </p:cNvPicPr>
          <p:nvPr/>
        </p:nvPicPr>
        <p:blipFill>
          <a:blip r:embed="rId6" cstate="print"/>
          <a:srcRect r="14793"/>
          <a:stretch>
            <a:fillRect/>
          </a:stretch>
        </p:blipFill>
        <p:spPr bwMode="auto">
          <a:xfrm>
            <a:off x="4038600" y="1447800"/>
            <a:ext cx="2209800" cy="15255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7896" name="Picture 8" descr="s-ba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1447800"/>
            <a:ext cx="2057400" cy="15430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746125" y="1793875"/>
            <a:ext cx="1762021" cy="461665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rehabilitace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898525" y="3733800"/>
            <a:ext cx="1366080" cy="46166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>
                <a:latin typeface="Arial" pitchFamily="34" charset="0"/>
                <a:cs typeface="Arial" pitchFamily="34" charset="0"/>
              </a:rPr>
              <a:t>protetika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381000" y="5410200"/>
            <a:ext cx="2967479" cy="46166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podoskopie</a:t>
            </a:r>
            <a:r>
              <a:rPr lang="cs-CZ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+ vložky</a:t>
            </a:r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>
            <a:off x="2514600" y="2057400"/>
            <a:ext cx="1371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7901" name="Line 13"/>
          <p:cNvSpPr>
            <a:spLocks noChangeShapeType="1"/>
          </p:cNvSpPr>
          <p:nvPr/>
        </p:nvSpPr>
        <p:spPr bwMode="auto">
          <a:xfrm>
            <a:off x="2362200" y="3962400"/>
            <a:ext cx="1524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3276600" y="5638800"/>
            <a:ext cx="609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MT ORTEZ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852936"/>
            <a:ext cx="3901440" cy="3468624"/>
          </a:xfrm>
          <a:prstGeom prst="rect">
            <a:avLst/>
          </a:prstGeom>
        </p:spPr>
      </p:pic>
      <p:pic>
        <p:nvPicPr>
          <p:cNvPr id="4" name="Obrázek 3" descr="exercise u cm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7" y="188640"/>
            <a:ext cx="4674618" cy="2376264"/>
          </a:xfrm>
          <a:prstGeom prst="rect">
            <a:avLst/>
          </a:prstGeom>
        </p:spPr>
      </p:pic>
      <p:pic>
        <p:nvPicPr>
          <p:cNvPr id="5" name="Obrázek 4" descr="thoracic-extension-exercises-1080x6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88640"/>
            <a:ext cx="3765510" cy="2353444"/>
          </a:xfrm>
          <a:prstGeom prst="rect">
            <a:avLst/>
          </a:prstGeom>
        </p:spPr>
      </p:pic>
      <p:pic>
        <p:nvPicPr>
          <p:cNvPr id="6" name="Picture 8" descr="prednes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852936"/>
            <a:ext cx="2376264" cy="3433622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</p:pic>
      <p:pic>
        <p:nvPicPr>
          <p:cNvPr id="7" name="Picture 9" descr="prednes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3" y="2852936"/>
            <a:ext cx="2142125" cy="3456384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220072" y="6396335"/>
            <a:ext cx="3374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Foto :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MUDr.Pavel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Smetana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1143000"/>
          </a:xfrm>
        </p:spPr>
        <p:txBody>
          <a:bodyPr/>
          <a:lstStyle/>
          <a:p>
            <a:r>
              <a:rPr lang="cs-CZ" sz="3600" dirty="0" smtClean="0">
                <a:latin typeface="Arial" pitchFamily="34" charset="0"/>
                <a:cs typeface="Arial" pitchFamily="34" charset="0"/>
              </a:rPr>
              <a:t>Co je nového v léčbě ?</a:t>
            </a:r>
            <a:br>
              <a:rPr lang="cs-CZ" sz="3600" dirty="0" smtClean="0">
                <a:latin typeface="Arial" pitchFamily="34" charset="0"/>
                <a:cs typeface="Arial" pitchFamily="34" charset="0"/>
              </a:rPr>
            </a:br>
            <a:r>
              <a:rPr lang="cs-CZ" sz="28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one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person trial)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050999"/>
            <a:ext cx="4248472" cy="572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6663444" y="2636912"/>
            <a:ext cx="2581155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latin typeface="Arial" pitchFamily="34" charset="0"/>
                <a:cs typeface="Arial" pitchFamily="34" charset="0"/>
              </a:rPr>
              <a:t>CMT2D</a:t>
            </a:r>
          </a:p>
          <a:p>
            <a:pPr algn="ctr"/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dirty="0" smtClean="0">
                <a:latin typeface="Arial" pitchFamily="34" charset="0"/>
                <a:cs typeface="Arial" pitchFamily="34" charset="0"/>
              </a:rPr>
              <a:t>„de novo“ mutace</a:t>
            </a:r>
          </a:p>
          <a:p>
            <a:pPr algn="ctr"/>
            <a:r>
              <a:rPr lang="cs-CZ" dirty="0" smtClean="0">
                <a:latin typeface="Arial" pitchFamily="34" charset="0"/>
                <a:cs typeface="Arial" pitchFamily="34" charset="0"/>
              </a:rPr>
              <a:t>v GARS genu</a:t>
            </a:r>
          </a:p>
          <a:p>
            <a:pPr algn="ctr"/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1400" dirty="0" smtClean="0">
                <a:latin typeface="Arial" pitchFamily="34" charset="0"/>
                <a:cs typeface="Arial" pitchFamily="34" charset="0"/>
              </a:rPr>
              <a:t>Myší model se stejnou mutací</a:t>
            </a:r>
          </a:p>
          <a:p>
            <a:pPr algn="ctr"/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dirty="0" err="1" smtClean="0">
                <a:latin typeface="Arial" pitchFamily="34" charset="0"/>
                <a:cs typeface="Arial" pitchFamily="34" charset="0"/>
              </a:rPr>
              <a:t>RNAi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sequence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specific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cs-CZ" sz="1600" dirty="0" smtClean="0">
                <a:latin typeface="Arial" pitchFamily="34" charset="0"/>
                <a:cs typeface="Arial" pitchFamily="34" charset="0"/>
              </a:rPr>
              <a:t>gene 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silencing</a:t>
            </a:r>
            <a:endParaRPr lang="cs-CZ" sz="16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1800" dirty="0" smtClean="0">
                <a:latin typeface="Arial" pitchFamily="34" charset="0"/>
                <a:cs typeface="Arial" pitchFamily="34" charset="0"/>
              </a:rPr>
              <a:t>pomocí AAV9 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81200"/>
            <a:ext cx="8206680" cy="4114800"/>
          </a:xfrm>
        </p:spPr>
        <p:txBody>
          <a:bodyPr/>
          <a:lstStyle/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CMTA + MDA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276 472 USD/3 roky</a:t>
            </a: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Obnovit funkci Cx32 ve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Schwannově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buňce pomocí AAV </a:t>
            </a: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Pokud bude efekt, pak lze využít u ostatních CMT1 s dysfunkcí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Schwan.b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66" y="260648"/>
            <a:ext cx="886172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3429" y="1556792"/>
            <a:ext cx="421574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149080"/>
            <a:ext cx="260587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cs-CZ" sz="3200" dirty="0" smtClean="0">
                <a:latin typeface="Arial" pitchFamily="34" charset="0"/>
                <a:cs typeface="Arial" pitchFamily="34" charset="0"/>
              </a:rPr>
              <a:t>CMT 2A – MFN-2 gen</a:t>
            </a:r>
            <a:br>
              <a:rPr lang="cs-CZ" sz="3200" dirty="0" smtClean="0">
                <a:latin typeface="Arial" pitchFamily="34" charset="0"/>
                <a:cs typeface="Arial" pitchFamily="34" charset="0"/>
              </a:rPr>
            </a:br>
            <a:endParaRPr lang="cs-CZ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3071810"/>
            <a:ext cx="5400600" cy="3499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395536" y="1124744"/>
            <a:ext cx="85876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Zlepšení hladiny MFN-1 v nervových buňkách mozku a míchy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 myších modelech umožnilo kompenzovat nedostatečnou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funkci MFN-2 </a:t>
            </a:r>
          </a:p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Multicentrická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studie –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Cedar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Sinai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Hospital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California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USA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7772400" cy="1143000"/>
          </a:xfrm>
        </p:spPr>
        <p:txBody>
          <a:bodyPr/>
          <a:lstStyle/>
          <a:p>
            <a:r>
              <a:rPr lang="cs-CZ" sz="3600" dirty="0" smtClean="0">
                <a:latin typeface="Arial" pitchFamily="34" charset="0"/>
                <a:cs typeface="Arial" pitchFamily="34" charset="0"/>
              </a:rPr>
              <a:t>CMT1A - </a:t>
            </a:r>
            <a:r>
              <a:rPr lang="cs-CZ" sz="3600" dirty="0" err="1" smtClean="0">
                <a:latin typeface="Arial" pitchFamily="34" charset="0"/>
                <a:cs typeface="Arial" pitchFamily="34" charset="0"/>
              </a:rPr>
              <a:t>lecithin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052736"/>
            <a:ext cx="8640960" cy="4114800"/>
          </a:xfrm>
        </p:spPr>
        <p:txBody>
          <a:bodyPr/>
          <a:lstStyle/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Max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Planck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Institute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for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Experimental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Mecicine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prof.Michael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Sereda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Multicentrická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studie v Německu (Göttingen,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Leipzig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Würzburg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, Heidelberg,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Aachen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CMT1A spojena s poklesem koncentrace fosfolipidů v SC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Studie s experimentálním myším modelem CMT1A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Zvýšený obsah </a:t>
            </a:r>
            <a:r>
              <a:rPr lang="cs-CZ" sz="240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lecithinu</a:t>
            </a:r>
            <a:r>
              <a:rPr lang="cs-CZ" sz="24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ve stravě zlepšil koncentraci fosfolipidů v SC a zpomalil průběh nemoci v experimentu</a:t>
            </a:r>
            <a:endParaRPr lang="cs-CZ" sz="2400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 descr="L12174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39136" y="0"/>
            <a:ext cx="2204864" cy="2204864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7208991" cy="3955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165" y="4293096"/>
            <a:ext cx="8684664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323528" y="4869160"/>
            <a:ext cx="8568952" cy="1080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ovací čára 6"/>
          <p:cNvCxnSpPr/>
          <p:nvPr/>
        </p:nvCxnSpPr>
        <p:spPr>
          <a:xfrm>
            <a:off x="3491880" y="3933056"/>
            <a:ext cx="4104456" cy="0"/>
          </a:xfrm>
          <a:prstGeom prst="line">
            <a:avLst/>
          </a:prstGeom>
          <a:ln w="571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ovací čára 8"/>
          <p:cNvCxnSpPr/>
          <p:nvPr/>
        </p:nvCxnSpPr>
        <p:spPr>
          <a:xfrm>
            <a:off x="1259632" y="4077072"/>
            <a:ext cx="3672408" cy="0"/>
          </a:xfrm>
          <a:prstGeom prst="line">
            <a:avLst/>
          </a:prstGeom>
          <a:ln w="5715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5786" y="0"/>
            <a:ext cx="7772400" cy="1143000"/>
          </a:xfrm>
        </p:spPr>
        <p:txBody>
          <a:bodyPr/>
          <a:lstStyle/>
          <a:p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vincent-timmerman-neuropatas-perifricas-hereditarias-48-638.jpg"/>
          <p:cNvPicPr>
            <a:picLocks noChangeAspect="1"/>
          </p:cNvPicPr>
          <p:nvPr/>
        </p:nvPicPr>
        <p:blipFill>
          <a:blip r:embed="rId2" cstate="print"/>
          <a:srcRect t="22267"/>
          <a:stretch>
            <a:fillRect/>
          </a:stretch>
        </p:blipFill>
        <p:spPr>
          <a:xfrm>
            <a:off x="539552" y="1785926"/>
            <a:ext cx="8280920" cy="483275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139952" y="2204864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80%</a:t>
            </a:r>
            <a:endParaRPr lang="cs-CZ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619672" y="2348880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10%</a:t>
            </a:r>
            <a:endParaRPr lang="cs-CZ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732240" y="2204864"/>
            <a:ext cx="801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10%</a:t>
            </a:r>
            <a:endParaRPr lang="cs-CZ" b="1" dirty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Obrázek 6" descr="cmt r ELAT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0"/>
            <a:ext cx="7715304" cy="1785926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57392" y="1988841"/>
            <a:ext cx="2563079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251520" y="1981200"/>
            <a:ext cx="8892480" cy="4114800"/>
          </a:xfrm>
        </p:spPr>
        <p:txBody>
          <a:bodyPr/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>
              <a:buNone/>
            </a:pPr>
            <a:endParaRPr lang="cs-CZ" dirty="0" smtClean="0"/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10716"/>
            <a:ext cx="66103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35496" y="2852936"/>
            <a:ext cx="609012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Cíl : objasnit kauzální mutace u CMT2</a:t>
            </a:r>
          </a:p>
          <a:p>
            <a:r>
              <a:rPr lang="cs-CZ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cca 50% CMT2 pacientů nemá potvrzenou </a:t>
            </a:r>
          </a:p>
          <a:p>
            <a:r>
              <a:rPr lang="cs-CZ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definitivní  kauzální mutaci</a:t>
            </a:r>
          </a:p>
          <a:p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Next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generation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sequencing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Využití SW GENESIS  pro vyhodnocení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dlouhých úseků DNA v rámci WES a WGS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ost of illnes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259" y="116632"/>
            <a:ext cx="8468205" cy="596743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483768" y="6207695"/>
            <a:ext cx="5264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Zdroj : Výroční zpráva NIH U.S. 2015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1143000"/>
          </a:xfrm>
        </p:spPr>
        <p:txBody>
          <a:bodyPr/>
          <a:lstStyle/>
          <a:p>
            <a:r>
              <a:rPr lang="cs-CZ" sz="36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Prognóza CMT nemoci</a:t>
            </a:r>
            <a:r>
              <a:rPr lang="cs-CZ" sz="3600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cs-CZ" sz="3600" dirty="0" smtClean="0">
                <a:solidFill>
                  <a:schemeClr val="tx1"/>
                </a:solidFill>
                <a:latin typeface="Comic Sans MS" pitchFamily="66" charset="0"/>
              </a:rPr>
            </a:b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42392"/>
            <a:ext cx="8534182" cy="411480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Příčinou progrese je sekundární </a:t>
            </a:r>
            <a:r>
              <a:rPr lang="cs-CZ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axonopatie</a:t>
            </a:r>
            <a:endParaRPr lang="cs-CZ" sz="2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Průběh nemoci může zhoršit současná toxická mediace (CHT), ale také alkohol, diabetes, kouření</a:t>
            </a:r>
          </a:p>
          <a:p>
            <a:endParaRPr lang="cs-CZ" sz="2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cs-CZ" sz="2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cs-CZ" sz="2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cs-CZ" sz="2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Neexistuje účinná léčba, ale dobrá životospráva, RHB, protetika, ORT operace pomáhají udržet pohyblivost a kvalitu života</a:t>
            </a:r>
          </a:p>
          <a:p>
            <a:endParaRPr lang="cs-CZ" sz="2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endParaRPr lang="cs-CZ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3" y="2500306"/>
            <a:ext cx="3468953" cy="2500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0"/>
            <a:ext cx="4286250" cy="1066800"/>
          </a:xfrm>
          <a:prstGeom prst="rect">
            <a:avLst/>
          </a:prstGeom>
        </p:spPr>
      </p:pic>
      <p:pic>
        <p:nvPicPr>
          <p:cNvPr id="5" name="Obrázek 4" descr="POZVANK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3068960"/>
            <a:ext cx="1313340" cy="1872208"/>
          </a:xfrm>
          <a:prstGeom prst="rect">
            <a:avLst/>
          </a:prstGeom>
        </p:spPr>
      </p:pic>
      <p:pic>
        <p:nvPicPr>
          <p:cNvPr id="6" name="Obrázek 5" descr="koncer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1196752"/>
            <a:ext cx="2466975" cy="1847850"/>
          </a:xfrm>
          <a:prstGeom prst="rect">
            <a:avLst/>
          </a:prstGeom>
        </p:spPr>
      </p:pic>
      <p:pic>
        <p:nvPicPr>
          <p:cNvPr id="7" name="Obrázek 6" descr="cmt tea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4941168"/>
            <a:ext cx="1940818" cy="1783230"/>
          </a:xfrm>
          <a:prstGeom prst="rect">
            <a:avLst/>
          </a:prstGeom>
        </p:spPr>
      </p:pic>
      <p:pic>
        <p:nvPicPr>
          <p:cNvPr id="9" name="Obrázek 8" descr="III NMK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75856" y="1268760"/>
            <a:ext cx="2647950" cy="1733550"/>
          </a:xfrm>
          <a:prstGeom prst="rect">
            <a:avLst/>
          </a:prstGeom>
        </p:spPr>
      </p:pic>
      <p:pic>
        <p:nvPicPr>
          <p:cNvPr id="10" name="Obrázek 9" descr="VII NM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1520" y="1174896"/>
            <a:ext cx="2592288" cy="1941714"/>
          </a:xfrm>
          <a:prstGeom prst="rect">
            <a:avLst/>
          </a:prstGeom>
        </p:spPr>
      </p:pic>
      <p:pic>
        <p:nvPicPr>
          <p:cNvPr id="11" name="Obrázek 10" descr="roman folvarsk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3212976"/>
            <a:ext cx="2581275" cy="1771650"/>
          </a:xfrm>
          <a:prstGeom prst="rect">
            <a:avLst/>
          </a:prstGeom>
        </p:spPr>
      </p:pic>
      <p:pic>
        <p:nvPicPr>
          <p:cNvPr id="12" name="Obrázek 11" descr="UTAH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372200" y="3140968"/>
            <a:ext cx="2376264" cy="1719191"/>
          </a:xfrm>
          <a:prstGeom prst="rect">
            <a:avLst/>
          </a:prstGeom>
        </p:spPr>
      </p:pic>
      <p:pic>
        <p:nvPicPr>
          <p:cNvPr id="13" name="Obrázek 12" descr="VI NMK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3528" y="5000625"/>
            <a:ext cx="2466975" cy="1857375"/>
          </a:xfrm>
          <a:prstGeom prst="rect">
            <a:avLst/>
          </a:prstGeom>
        </p:spPr>
      </p:pic>
      <p:pic>
        <p:nvPicPr>
          <p:cNvPr id="14" name="Obrázek 13" descr="VH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419872" y="4941168"/>
            <a:ext cx="2628900" cy="1733550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P10100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0"/>
            <a:ext cx="7772400" cy="1143000"/>
          </a:xfrm>
        </p:spPr>
        <p:txBody>
          <a:bodyPr/>
          <a:lstStyle/>
          <a:p>
            <a:r>
              <a:rPr lang="cs-CZ" sz="3600" b="1" dirty="0" smtClean="0">
                <a:latin typeface="Arial" pitchFamily="34" charset="0"/>
                <a:cs typeface="Arial" pitchFamily="34" charset="0"/>
              </a:rPr>
              <a:t>2020   již &gt;100 různých genů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CMT GEN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980728"/>
            <a:ext cx="7580833" cy="5691566"/>
          </a:xfrm>
          <a:prstGeom prst="rect">
            <a:avLst/>
          </a:prstGeom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1187624" y="5943600"/>
            <a:ext cx="6912768" cy="653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4139952" y="1628800"/>
            <a:ext cx="4104456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5076056" y="3645024"/>
            <a:ext cx="504056" cy="5040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2052"/>
          <p:cNvSpPr>
            <a:spLocks noChangeArrowheads="1"/>
          </p:cNvSpPr>
          <p:nvPr/>
        </p:nvSpPr>
        <p:spPr bwMode="auto">
          <a:xfrm>
            <a:off x="1143000" y="152400"/>
            <a:ext cx="784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600">
                <a:latin typeface="Comic Sans MS" pitchFamily="66" charset="0"/>
              </a:rPr>
              <a:t>Mole</a:t>
            </a:r>
            <a:r>
              <a:rPr lang="cs-CZ" sz="3600">
                <a:latin typeface="Comic Sans MS" pitchFamily="66" charset="0"/>
              </a:rPr>
              <a:t>k</a:t>
            </a:r>
            <a:r>
              <a:rPr lang="en-US" sz="3600">
                <a:latin typeface="Comic Sans MS" pitchFamily="66" charset="0"/>
              </a:rPr>
              <a:t>ul</a:t>
            </a:r>
            <a:r>
              <a:rPr lang="cs-CZ" sz="3600">
                <a:latin typeface="Comic Sans MS" pitchFamily="66" charset="0"/>
              </a:rPr>
              <a:t>á</a:t>
            </a:r>
            <a:r>
              <a:rPr lang="en-US" sz="3600">
                <a:latin typeface="Comic Sans MS" pitchFamily="66" charset="0"/>
              </a:rPr>
              <a:t>r</a:t>
            </a:r>
            <a:r>
              <a:rPr lang="cs-CZ" sz="3600">
                <a:latin typeface="Comic Sans MS" pitchFamily="66" charset="0"/>
              </a:rPr>
              <a:t>ní</a:t>
            </a:r>
            <a:r>
              <a:rPr lang="en-US" sz="3600">
                <a:latin typeface="Comic Sans MS" pitchFamily="66" charset="0"/>
              </a:rPr>
              <a:t> archite</a:t>
            </a:r>
            <a:r>
              <a:rPr lang="cs-CZ" sz="3600">
                <a:latin typeface="Comic Sans MS" pitchFamily="66" charset="0"/>
              </a:rPr>
              <a:t>k</a:t>
            </a:r>
            <a:r>
              <a:rPr lang="en-US" sz="3600">
                <a:latin typeface="Comic Sans MS" pitchFamily="66" charset="0"/>
              </a:rPr>
              <a:t>tur</a:t>
            </a:r>
            <a:r>
              <a:rPr lang="cs-CZ" sz="3600">
                <a:latin typeface="Comic Sans MS" pitchFamily="66" charset="0"/>
              </a:rPr>
              <a:t>a</a:t>
            </a:r>
            <a:r>
              <a:rPr lang="cs-CZ" sz="4400">
                <a:solidFill>
                  <a:srgbClr val="FFFF00"/>
                </a:solidFill>
                <a:latin typeface="Comic Sans MS" pitchFamily="66" charset="0"/>
              </a:rPr>
              <a:t> </a:t>
            </a:r>
            <a:endParaRPr lang="en-US" sz="4400">
              <a:solidFill>
                <a:srgbClr val="FFFF00"/>
              </a:solidFill>
              <a:latin typeface="Comic Sans MS" pitchFamily="66" charset="0"/>
            </a:endParaRPr>
          </a:p>
        </p:txBody>
      </p:sp>
      <p:pic>
        <p:nvPicPr>
          <p:cNvPr id="9" name="Obrázek 8" descr="ama_ch11_f00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1628"/>
            <a:ext cx="8289032" cy="6246378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4348" y="0"/>
            <a:ext cx="7772400" cy="1143000"/>
          </a:xfrm>
        </p:spPr>
        <p:txBody>
          <a:bodyPr/>
          <a:lstStyle/>
          <a:p>
            <a:r>
              <a:rPr lang="cs-CZ" sz="3600" dirty="0" smtClean="0">
                <a:latin typeface="Arial" pitchFamily="34" charset="0"/>
                <a:cs typeface="Arial" pitchFamily="34" charset="0"/>
              </a:rPr>
              <a:t>Geny mají různé funkce</a:t>
            </a:r>
            <a:endParaRPr lang="cs-CZ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4282" y="1500174"/>
            <a:ext cx="8672546" cy="4114800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Myelinové geny </a:t>
            </a:r>
            <a:r>
              <a:rPr lang="cs-CZ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– PMP22, MPZ, GJB1</a:t>
            </a:r>
          </a:p>
          <a:p>
            <a:endParaRPr lang="cs-CZ" i="1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Mitochondriální dynamika-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MFN2, GDAP1</a:t>
            </a:r>
          </a:p>
          <a:p>
            <a:endParaRPr lang="cs-CZ" i="1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Transkripční geny –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EGR2</a:t>
            </a:r>
          </a:p>
          <a:p>
            <a:endParaRPr lang="cs-CZ" i="1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Neurofilamenta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NEFL</a:t>
            </a:r>
          </a:p>
          <a:p>
            <a:endParaRPr lang="cs-CZ" i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410575" cy="1143000"/>
          </a:xfrm>
        </p:spPr>
        <p:txBody>
          <a:bodyPr/>
          <a:lstStyle/>
          <a:p>
            <a:r>
              <a:rPr lang="cs-CZ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 je choroba </a:t>
            </a:r>
            <a:r>
              <a:rPr lang="cs-CZ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Charcot</a:t>
            </a:r>
            <a:r>
              <a:rPr lang="cs-CZ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-Marie -</a:t>
            </a:r>
            <a:r>
              <a:rPr lang="cs-CZ" sz="3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Tooth</a:t>
            </a:r>
            <a:r>
              <a:rPr lang="cs-CZ" sz="36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96752"/>
            <a:ext cx="83820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nejčastější forma hereditární neuropatie – prevalence 1:2500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podobné neuropatické symptomy a pozvolný 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chronicko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progresívní průběh</a:t>
            </a:r>
            <a:endParaRPr lang="cs-CZ" sz="280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r>
              <a:rPr lang="cs-CZ" sz="28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odlišují se geneticky, elektrofyziologicky a histologicky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cs-CZ" dirty="0"/>
          </a:p>
        </p:txBody>
      </p:sp>
      <p:pic>
        <p:nvPicPr>
          <p:cNvPr id="5" name="Obrázek 4" descr="souhrn risk faktorů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0523" y="3813846"/>
            <a:ext cx="7446253" cy="2909266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df47b9979031190b77bdb3349b72b58--illness-quotes-fibromyalg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5220072" cy="6865107"/>
          </a:xfrm>
          <a:prstGeom prst="rect">
            <a:avLst/>
          </a:prstGeom>
        </p:spPr>
      </p:pic>
      <p:pic>
        <p:nvPicPr>
          <p:cNvPr id="4" name="Obrázek 3" descr="CHDnAd8UgAAILTJ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970259"/>
            <a:ext cx="3491077" cy="3887501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572132" y="1000108"/>
            <a:ext cx="3571868" cy="38576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14944</TotalTime>
  <Words>966</Words>
  <Application>Microsoft Office PowerPoint</Application>
  <PresentationFormat>Předvádění na obrazovce (4:3)</PresentationFormat>
  <Paragraphs>254</Paragraphs>
  <Slides>44</Slides>
  <Notes>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5" baseType="lpstr">
      <vt:lpstr>Default Design</vt:lpstr>
      <vt:lpstr>Snímek 1</vt:lpstr>
      <vt:lpstr>Snímek 2</vt:lpstr>
      <vt:lpstr>Různé formy hereditárních neuropatií nesyndromové x syndromové</vt:lpstr>
      <vt:lpstr>Snímek 4</vt:lpstr>
      <vt:lpstr>2020   již &gt;100 různých genů</vt:lpstr>
      <vt:lpstr>Snímek 6</vt:lpstr>
      <vt:lpstr>Geny mají různé funkce</vt:lpstr>
      <vt:lpstr>Co je choroba Charcot-Marie -Tooth ?</vt:lpstr>
      <vt:lpstr>Snímek 9</vt:lpstr>
      <vt:lpstr>Časté klinické symptomy CMT</vt:lpstr>
      <vt:lpstr>Snímek 11</vt:lpstr>
      <vt:lpstr>CMT  + orgánové poruchy</vt:lpstr>
      <vt:lpstr>CMT a genetika</vt:lpstr>
      <vt:lpstr>Klasifikace HMSN /CMT/  (Dyck a Lambert 1968)</vt:lpstr>
      <vt:lpstr>Klasifikace CMT  EDX + dědičnost + gen</vt:lpstr>
      <vt:lpstr>Snímek 16</vt:lpstr>
      <vt:lpstr>Snímek 17</vt:lpstr>
      <vt:lpstr>CMT</vt:lpstr>
      <vt:lpstr>Algoritmus DNA diagnostiky</vt:lpstr>
      <vt:lpstr>AD CMT1A </vt:lpstr>
      <vt:lpstr>AD CMT1A</vt:lpstr>
      <vt:lpstr>AD CMT2A</vt:lpstr>
      <vt:lpstr>   X vázaná forma CMT  </vt:lpstr>
      <vt:lpstr>CMTX</vt:lpstr>
      <vt:lpstr>Vzácné formy CMT</vt:lpstr>
      <vt:lpstr>AR CMT2 + neuromyotonie</vt:lpstr>
      <vt:lpstr>CMT s rómské etnikum – CMT4G- Russe</vt:lpstr>
      <vt:lpstr>CMT 4F  - periaxin - PRX extrémní demyelinizace</vt:lpstr>
      <vt:lpstr>Snímek 29</vt:lpstr>
      <vt:lpstr>Diagnostický algoritmus</vt:lpstr>
      <vt:lpstr>Přínos genetiky</vt:lpstr>
      <vt:lpstr>Léčba CMT</vt:lpstr>
      <vt:lpstr>Léčíme symptomy nemoci, nikoli mutace </vt:lpstr>
      <vt:lpstr>Snímek 34</vt:lpstr>
      <vt:lpstr>Co je nového v léčbě ? (one person trial)</vt:lpstr>
      <vt:lpstr>Snímek 36</vt:lpstr>
      <vt:lpstr>CMT 2A – MFN-2 gen </vt:lpstr>
      <vt:lpstr>CMT1A - lecithin</vt:lpstr>
      <vt:lpstr>Snímek 39</vt:lpstr>
      <vt:lpstr>Snímek 40</vt:lpstr>
      <vt:lpstr>Snímek 41</vt:lpstr>
      <vt:lpstr>Prognóza CMT nemoci </vt:lpstr>
      <vt:lpstr>Snímek 43</vt:lpstr>
      <vt:lpstr>Snímek 44</vt:lpstr>
    </vt:vector>
  </TitlesOfParts>
  <Company>Nemocnice Motol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mazanec_0</dc:creator>
  <cp:lastModifiedBy>Radim</cp:lastModifiedBy>
  <cp:revision>287</cp:revision>
  <dcterms:created xsi:type="dcterms:W3CDTF">2007-04-11T19:38:21Z</dcterms:created>
  <dcterms:modified xsi:type="dcterms:W3CDTF">2021-11-19T10:52:00Z</dcterms:modified>
</cp:coreProperties>
</file>